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72" r:id="rId1"/>
    <p:sldMasterId id="2147483684" r:id="rId2"/>
  </p:sldMasterIdLst>
  <p:notesMasterIdLst>
    <p:notesMasterId r:id="rId33"/>
  </p:notesMasterIdLst>
  <p:sldIdLst>
    <p:sldId id="261" r:id="rId3"/>
    <p:sldId id="270" r:id="rId4"/>
    <p:sldId id="266" r:id="rId5"/>
    <p:sldId id="267" r:id="rId6"/>
    <p:sldId id="268" r:id="rId7"/>
    <p:sldId id="271" r:id="rId8"/>
    <p:sldId id="272" r:id="rId9"/>
    <p:sldId id="273" r:id="rId10"/>
    <p:sldId id="322" r:id="rId11"/>
    <p:sldId id="257" r:id="rId12"/>
    <p:sldId id="278" r:id="rId13"/>
    <p:sldId id="264" r:id="rId14"/>
    <p:sldId id="323" r:id="rId15"/>
    <p:sldId id="324" r:id="rId16"/>
    <p:sldId id="327" r:id="rId17"/>
    <p:sldId id="328" r:id="rId18"/>
    <p:sldId id="313" r:id="rId19"/>
    <p:sldId id="318" r:id="rId20"/>
    <p:sldId id="319" r:id="rId21"/>
    <p:sldId id="320" r:id="rId22"/>
    <p:sldId id="314" r:id="rId23"/>
    <p:sldId id="326" r:id="rId24"/>
    <p:sldId id="325" r:id="rId25"/>
    <p:sldId id="316" r:id="rId26"/>
    <p:sldId id="297" r:id="rId27"/>
    <p:sldId id="299" r:id="rId28"/>
    <p:sldId id="301" r:id="rId29"/>
    <p:sldId id="269" r:id="rId30"/>
    <p:sldId id="276" r:id="rId31"/>
    <p:sldId id="277" r:id="rId32"/>
  </p:sldIdLst>
  <p:sldSz cx="9144000" cy="6858000" type="screen4x3"/>
  <p:notesSz cx="7010400" cy="9236075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ลักษณะ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576" autoAdjust="0"/>
  </p:normalViewPr>
  <p:slideViewPr>
    <p:cSldViewPr>
      <p:cViewPr varScale="1">
        <p:scale>
          <a:sx n="82" d="100"/>
          <a:sy n="82" d="100"/>
        </p:scale>
        <p:origin x="522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r">
              <a:defRPr sz="1200"/>
            </a:lvl1pPr>
          </a:lstStyle>
          <a:p>
            <a:fld id="{16817D26-2D66-42B2-BE2D-172D006D9769}" type="datetimeFigureOut">
              <a:rPr lang="th-TH" smtClean="0"/>
              <a:t>07/12/65</a:t>
            </a:fld>
            <a:endParaRPr lang="th-TH"/>
          </a:p>
        </p:txBody>
      </p:sp>
      <p:sp>
        <p:nvSpPr>
          <p:cNvPr id="4" name="ตัวยึดรูปบนภาพนิ่ง 3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692150"/>
            <a:ext cx="46196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830" tIns="46415" rIns="92830" bIns="46415" rtlCol="0" anchor="ctr"/>
          <a:lstStyle/>
          <a:p>
            <a:endParaRPr lang="th-TH"/>
          </a:p>
        </p:txBody>
      </p:sp>
      <p:sp>
        <p:nvSpPr>
          <p:cNvPr id="5" name="ตัวยึด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701040" y="4387136"/>
            <a:ext cx="5608320" cy="4156234"/>
          </a:xfrm>
          <a:prstGeom prst="rect">
            <a:avLst/>
          </a:prstGeom>
        </p:spPr>
        <p:txBody>
          <a:bodyPr vert="horz" lIns="92830" tIns="46415" rIns="92830" bIns="46415" rtlCol="0">
            <a:normAutofit/>
          </a:bodyPr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772668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5"/>
          </p:nvPr>
        </p:nvSpPr>
        <p:spPr>
          <a:xfrm>
            <a:off x="3970938" y="8772668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r">
              <a:defRPr sz="1200"/>
            </a:lvl1pPr>
          </a:lstStyle>
          <a:p>
            <a:fld id="{424783C9-43B0-451D-9AC7-943D8E7FAA4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041359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คลิกเพื่อแก้ไขลักษณะชื่อเรื่องรองต้นแบบ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FDC05-BC47-4325-B6B7-45D1C8A91989}" type="datetimeFigureOut">
              <a:rPr lang="th-TH" smtClean="0"/>
              <a:pPr/>
              <a:t>07/12/65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5BAC9-7E8E-455D-A581-19D266632EB0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FDC05-BC47-4325-B6B7-45D1C8A91989}" type="datetimeFigureOut">
              <a:rPr lang="th-TH" smtClean="0"/>
              <a:pPr/>
              <a:t>07/12/65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5BAC9-7E8E-455D-A581-19D266632EB0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7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FDC05-BC47-4325-B6B7-45D1C8A91989}" type="datetimeFigureOut">
              <a:rPr lang="th-TH" smtClean="0"/>
              <a:pPr/>
              <a:t>07/12/65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5BAC9-7E8E-455D-A581-19D266632EB0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342903" y="2133601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3505203" y="2133601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FDC05-BC47-4325-B6B7-45D1C8A91989}" type="datetimeFigureOut">
              <a:rPr lang="th-TH" smtClean="0"/>
              <a:pPr/>
              <a:t>07/12/65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5BAC9-7E8E-455D-A581-19D266632EB0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3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57203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3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4503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FDC05-BC47-4325-B6B7-45D1C8A91989}" type="datetimeFigureOut">
              <a:rPr lang="th-TH" smtClean="0"/>
              <a:pPr/>
              <a:t>07/12/65</a:t>
            </a:fld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5BAC9-7E8E-455D-A581-19D266632EB0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FDC05-BC47-4325-B6B7-45D1C8A91989}" type="datetimeFigureOut">
              <a:rPr lang="th-TH" smtClean="0"/>
              <a:pPr/>
              <a:t>07/12/65</a:t>
            </a:fld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5BAC9-7E8E-455D-A581-19D266632EB0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FDC05-BC47-4325-B6B7-45D1C8A91989}" type="datetimeFigureOut">
              <a:rPr lang="th-TH" smtClean="0"/>
              <a:pPr/>
              <a:t>07/12/65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5BAC9-7E8E-455D-A581-19D266632EB0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5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575054" y="273054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457205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FDC05-BC47-4325-B6B7-45D1C8A91989}" type="datetimeFigureOut">
              <a:rPr lang="th-TH" smtClean="0"/>
              <a:pPr/>
              <a:t>07/12/65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5BAC9-7E8E-455D-A581-19D266632EB0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FDC05-BC47-4325-B6B7-45D1C8A91989}" type="datetimeFigureOut">
              <a:rPr lang="th-TH" smtClean="0"/>
              <a:pPr/>
              <a:t>07/12/65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5BAC9-7E8E-455D-A581-19D266632EB0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FDC05-BC47-4325-B6B7-45D1C8A91989}" type="datetimeFigureOut">
              <a:rPr lang="th-TH" smtClean="0"/>
              <a:pPr/>
              <a:t>07/12/65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5BAC9-7E8E-455D-A581-19D266632EB0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4972049" y="366713"/>
            <a:ext cx="1543051" cy="7800975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342905" y="366713"/>
            <a:ext cx="4476751" cy="7800975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FDC05-BC47-4325-B6B7-45D1C8A91989}" type="datetimeFigureOut">
              <a:rPr lang="th-TH" smtClean="0"/>
              <a:pPr/>
              <a:t>07/12/65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5BAC9-7E8E-455D-A581-19D266632EB0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79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799" cy="17145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sz="1200" spc="-235" dirty="0" smtClean="0">
                <a:solidFill>
                  <a:srgbClr val="888888"/>
                </a:solidFill>
                <a:latin typeface="Arial"/>
                <a:cs typeface="Arial"/>
              </a:rPr>
              <a:t>‹#›</a:t>
            </a:fld>
            <a:endParaRPr sz="12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740446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/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sz="1200" spc="-235" dirty="0" smtClean="0">
                <a:solidFill>
                  <a:srgbClr val="888888"/>
                </a:solidFill>
                <a:latin typeface="Arial"/>
                <a:cs typeface="Arial"/>
              </a:rPr>
              <a:t>‹#›</a:t>
            </a:fld>
            <a:endParaRPr sz="12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585347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59094" y="845350"/>
            <a:ext cx="4086746" cy="1322239"/>
          </a:xfrm>
          <a:custGeom>
            <a:avLst/>
            <a:gdLst/>
            <a:ahLst/>
            <a:cxnLst/>
            <a:rect l="l" t="t" r="r" b="b"/>
            <a:pathLst>
              <a:path w="4086746" h="1322239">
                <a:moveTo>
                  <a:pt x="0" y="1322239"/>
                </a:moveTo>
                <a:lnTo>
                  <a:pt x="4086746" y="1322239"/>
                </a:lnTo>
                <a:lnTo>
                  <a:pt x="4086746" y="0"/>
                </a:lnTo>
                <a:lnTo>
                  <a:pt x="0" y="0"/>
                </a:lnTo>
                <a:lnTo>
                  <a:pt x="0" y="1322239"/>
                </a:lnTo>
                <a:close/>
              </a:path>
            </a:pathLst>
          </a:custGeom>
          <a:solidFill>
            <a:srgbClr val="FCE9D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4239146" y="845350"/>
            <a:ext cx="294779" cy="1322239"/>
          </a:xfrm>
          <a:custGeom>
            <a:avLst/>
            <a:gdLst/>
            <a:ahLst/>
            <a:cxnLst/>
            <a:rect l="l" t="t" r="r" b="b"/>
            <a:pathLst>
              <a:path w="294779" h="1322239">
                <a:moveTo>
                  <a:pt x="0" y="1322239"/>
                </a:moveTo>
                <a:lnTo>
                  <a:pt x="294779" y="1322239"/>
                </a:lnTo>
                <a:lnTo>
                  <a:pt x="294779" y="0"/>
                </a:lnTo>
                <a:lnTo>
                  <a:pt x="0" y="0"/>
                </a:lnTo>
                <a:lnTo>
                  <a:pt x="0" y="132223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4527275" y="845350"/>
            <a:ext cx="2813905" cy="1322239"/>
          </a:xfrm>
          <a:custGeom>
            <a:avLst/>
            <a:gdLst/>
            <a:ahLst/>
            <a:cxnLst/>
            <a:rect l="l" t="t" r="r" b="b"/>
            <a:pathLst>
              <a:path w="2813905" h="1322239">
                <a:moveTo>
                  <a:pt x="0" y="1322239"/>
                </a:moveTo>
                <a:lnTo>
                  <a:pt x="2813905" y="1322239"/>
                </a:lnTo>
                <a:lnTo>
                  <a:pt x="2813905" y="0"/>
                </a:lnTo>
                <a:lnTo>
                  <a:pt x="0" y="0"/>
                </a:lnTo>
                <a:lnTo>
                  <a:pt x="0" y="1322239"/>
                </a:lnTo>
                <a:close/>
              </a:path>
            </a:pathLst>
          </a:custGeom>
          <a:solidFill>
            <a:srgbClr val="FCE9D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7334487" y="845350"/>
            <a:ext cx="294779" cy="1322239"/>
          </a:xfrm>
          <a:custGeom>
            <a:avLst/>
            <a:gdLst/>
            <a:ahLst/>
            <a:cxnLst/>
            <a:rect l="l" t="t" r="r" b="b"/>
            <a:pathLst>
              <a:path w="294779" h="1322239">
                <a:moveTo>
                  <a:pt x="0" y="1322239"/>
                </a:moveTo>
                <a:lnTo>
                  <a:pt x="294779" y="1322239"/>
                </a:lnTo>
                <a:lnTo>
                  <a:pt x="294779" y="0"/>
                </a:lnTo>
                <a:lnTo>
                  <a:pt x="0" y="0"/>
                </a:lnTo>
                <a:lnTo>
                  <a:pt x="0" y="132223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7622349" y="845350"/>
            <a:ext cx="1386824" cy="1322239"/>
          </a:xfrm>
          <a:custGeom>
            <a:avLst/>
            <a:gdLst/>
            <a:ahLst/>
            <a:cxnLst/>
            <a:rect l="l" t="t" r="r" b="b"/>
            <a:pathLst>
              <a:path w="1386824" h="1322239">
                <a:moveTo>
                  <a:pt x="0" y="1322239"/>
                </a:moveTo>
                <a:lnTo>
                  <a:pt x="1386824" y="1322239"/>
                </a:lnTo>
                <a:lnTo>
                  <a:pt x="1386824" y="0"/>
                </a:lnTo>
                <a:lnTo>
                  <a:pt x="0" y="0"/>
                </a:lnTo>
                <a:lnTo>
                  <a:pt x="0" y="1322239"/>
                </a:lnTo>
                <a:close/>
              </a:path>
            </a:pathLst>
          </a:custGeom>
          <a:solidFill>
            <a:srgbClr val="FCE9D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9005827" y="845350"/>
            <a:ext cx="0" cy="1322239"/>
          </a:xfrm>
          <a:custGeom>
            <a:avLst/>
            <a:gdLst/>
            <a:ahLst/>
            <a:cxnLst/>
            <a:rect l="l" t="t" r="r" b="b"/>
            <a:pathLst>
              <a:path h="1322239">
                <a:moveTo>
                  <a:pt x="0" y="0"/>
                </a:moveTo>
                <a:lnTo>
                  <a:pt x="0" y="1322239"/>
                </a:lnTo>
              </a:path>
            </a:pathLst>
          </a:custGeom>
          <a:ln w="7964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159094" y="2160574"/>
            <a:ext cx="8850079" cy="275661"/>
          </a:xfrm>
          <a:custGeom>
            <a:avLst/>
            <a:gdLst/>
            <a:ahLst/>
            <a:cxnLst/>
            <a:rect l="l" t="t" r="r" b="b"/>
            <a:pathLst>
              <a:path w="8850079" h="275661">
                <a:moveTo>
                  <a:pt x="0" y="0"/>
                </a:moveTo>
                <a:lnTo>
                  <a:pt x="0" y="275661"/>
                </a:lnTo>
                <a:lnTo>
                  <a:pt x="8850079" y="275661"/>
                </a:lnTo>
                <a:lnTo>
                  <a:pt x="8850079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159094" y="2429126"/>
            <a:ext cx="4086746" cy="537434"/>
          </a:xfrm>
          <a:custGeom>
            <a:avLst/>
            <a:gdLst/>
            <a:ahLst/>
            <a:cxnLst/>
            <a:rect l="l" t="t" r="r" b="b"/>
            <a:pathLst>
              <a:path w="4086746" h="537434">
                <a:moveTo>
                  <a:pt x="0" y="537434"/>
                </a:moveTo>
                <a:lnTo>
                  <a:pt x="4086746" y="537434"/>
                </a:lnTo>
                <a:lnTo>
                  <a:pt x="4086746" y="0"/>
                </a:lnTo>
                <a:lnTo>
                  <a:pt x="0" y="0"/>
                </a:lnTo>
                <a:lnTo>
                  <a:pt x="0" y="537434"/>
                </a:lnTo>
                <a:close/>
              </a:path>
            </a:pathLst>
          </a:custGeom>
          <a:solidFill>
            <a:srgbClr val="FCE9D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4239146" y="2429126"/>
            <a:ext cx="294779" cy="537434"/>
          </a:xfrm>
          <a:custGeom>
            <a:avLst/>
            <a:gdLst/>
            <a:ahLst/>
            <a:cxnLst/>
            <a:rect l="l" t="t" r="r" b="b"/>
            <a:pathLst>
              <a:path w="294779" h="537434">
                <a:moveTo>
                  <a:pt x="0" y="537434"/>
                </a:moveTo>
                <a:lnTo>
                  <a:pt x="294779" y="537434"/>
                </a:lnTo>
                <a:lnTo>
                  <a:pt x="294779" y="0"/>
                </a:lnTo>
                <a:lnTo>
                  <a:pt x="0" y="0"/>
                </a:lnTo>
                <a:lnTo>
                  <a:pt x="0" y="53743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4527275" y="2429126"/>
            <a:ext cx="2813905" cy="537434"/>
          </a:xfrm>
          <a:custGeom>
            <a:avLst/>
            <a:gdLst/>
            <a:ahLst/>
            <a:cxnLst/>
            <a:rect l="l" t="t" r="r" b="b"/>
            <a:pathLst>
              <a:path w="2813905" h="537434">
                <a:moveTo>
                  <a:pt x="0" y="537434"/>
                </a:moveTo>
                <a:lnTo>
                  <a:pt x="2813905" y="537434"/>
                </a:lnTo>
                <a:lnTo>
                  <a:pt x="2813905" y="0"/>
                </a:lnTo>
                <a:lnTo>
                  <a:pt x="0" y="0"/>
                </a:lnTo>
                <a:lnTo>
                  <a:pt x="0" y="537434"/>
                </a:lnTo>
                <a:close/>
              </a:path>
            </a:pathLst>
          </a:custGeom>
          <a:solidFill>
            <a:srgbClr val="FCE9D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7334487" y="2429126"/>
            <a:ext cx="294779" cy="537434"/>
          </a:xfrm>
          <a:custGeom>
            <a:avLst/>
            <a:gdLst/>
            <a:ahLst/>
            <a:cxnLst/>
            <a:rect l="l" t="t" r="r" b="b"/>
            <a:pathLst>
              <a:path w="294779" h="537434">
                <a:moveTo>
                  <a:pt x="0" y="537434"/>
                </a:moveTo>
                <a:lnTo>
                  <a:pt x="294779" y="537434"/>
                </a:lnTo>
                <a:lnTo>
                  <a:pt x="294779" y="0"/>
                </a:lnTo>
                <a:lnTo>
                  <a:pt x="0" y="0"/>
                </a:lnTo>
                <a:lnTo>
                  <a:pt x="0" y="53743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7622349" y="2429126"/>
            <a:ext cx="1386914" cy="537434"/>
          </a:xfrm>
          <a:custGeom>
            <a:avLst/>
            <a:gdLst/>
            <a:ahLst/>
            <a:cxnLst/>
            <a:rect l="l" t="t" r="r" b="b"/>
            <a:pathLst>
              <a:path w="1386914" h="537434">
                <a:moveTo>
                  <a:pt x="0" y="537434"/>
                </a:moveTo>
                <a:lnTo>
                  <a:pt x="1386914" y="537434"/>
                </a:lnTo>
                <a:lnTo>
                  <a:pt x="1386914" y="0"/>
                </a:lnTo>
                <a:lnTo>
                  <a:pt x="0" y="0"/>
                </a:lnTo>
                <a:lnTo>
                  <a:pt x="0" y="537434"/>
                </a:lnTo>
                <a:close/>
              </a:path>
            </a:pathLst>
          </a:custGeom>
          <a:solidFill>
            <a:srgbClr val="FCE9D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9005827" y="2429126"/>
            <a:ext cx="0" cy="537434"/>
          </a:xfrm>
          <a:custGeom>
            <a:avLst/>
            <a:gdLst/>
            <a:ahLst/>
            <a:cxnLst/>
            <a:rect l="l" t="t" r="r" b="b"/>
            <a:pathLst>
              <a:path h="537434">
                <a:moveTo>
                  <a:pt x="0" y="0"/>
                </a:moveTo>
                <a:lnTo>
                  <a:pt x="0" y="537434"/>
                </a:lnTo>
              </a:path>
            </a:pathLst>
          </a:custGeom>
          <a:ln w="7964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159094" y="2959545"/>
            <a:ext cx="8850079" cy="275661"/>
          </a:xfrm>
          <a:custGeom>
            <a:avLst/>
            <a:gdLst/>
            <a:ahLst/>
            <a:cxnLst/>
            <a:rect l="l" t="t" r="r" b="b"/>
            <a:pathLst>
              <a:path w="8850079" h="275661">
                <a:moveTo>
                  <a:pt x="0" y="0"/>
                </a:moveTo>
                <a:lnTo>
                  <a:pt x="0" y="275661"/>
                </a:lnTo>
                <a:lnTo>
                  <a:pt x="8850079" y="275661"/>
                </a:lnTo>
                <a:lnTo>
                  <a:pt x="8850079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159094" y="3228145"/>
            <a:ext cx="4086746" cy="820158"/>
          </a:xfrm>
          <a:custGeom>
            <a:avLst/>
            <a:gdLst/>
            <a:ahLst/>
            <a:cxnLst/>
            <a:rect l="l" t="t" r="r" b="b"/>
            <a:pathLst>
              <a:path w="4086746" h="820158">
                <a:moveTo>
                  <a:pt x="0" y="820158"/>
                </a:moveTo>
                <a:lnTo>
                  <a:pt x="4086746" y="820158"/>
                </a:lnTo>
                <a:lnTo>
                  <a:pt x="4086746" y="0"/>
                </a:lnTo>
                <a:lnTo>
                  <a:pt x="0" y="0"/>
                </a:lnTo>
                <a:lnTo>
                  <a:pt x="0" y="820158"/>
                </a:lnTo>
                <a:close/>
              </a:path>
            </a:pathLst>
          </a:custGeom>
          <a:solidFill>
            <a:srgbClr val="DAED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4239146" y="3228145"/>
            <a:ext cx="294779" cy="820158"/>
          </a:xfrm>
          <a:custGeom>
            <a:avLst/>
            <a:gdLst/>
            <a:ahLst/>
            <a:cxnLst/>
            <a:rect l="l" t="t" r="r" b="b"/>
            <a:pathLst>
              <a:path w="294779" h="820158">
                <a:moveTo>
                  <a:pt x="0" y="820158"/>
                </a:moveTo>
                <a:lnTo>
                  <a:pt x="294779" y="820158"/>
                </a:lnTo>
                <a:lnTo>
                  <a:pt x="294779" y="0"/>
                </a:lnTo>
                <a:lnTo>
                  <a:pt x="0" y="0"/>
                </a:lnTo>
                <a:lnTo>
                  <a:pt x="0" y="82015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bk object 32"/>
          <p:cNvSpPr/>
          <p:nvPr/>
        </p:nvSpPr>
        <p:spPr>
          <a:xfrm>
            <a:off x="4527275" y="3228145"/>
            <a:ext cx="2813905" cy="820158"/>
          </a:xfrm>
          <a:custGeom>
            <a:avLst/>
            <a:gdLst/>
            <a:ahLst/>
            <a:cxnLst/>
            <a:rect l="l" t="t" r="r" b="b"/>
            <a:pathLst>
              <a:path w="2813905" h="820158">
                <a:moveTo>
                  <a:pt x="0" y="820158"/>
                </a:moveTo>
                <a:lnTo>
                  <a:pt x="2813905" y="820158"/>
                </a:lnTo>
                <a:lnTo>
                  <a:pt x="2813905" y="0"/>
                </a:lnTo>
                <a:lnTo>
                  <a:pt x="0" y="0"/>
                </a:lnTo>
                <a:lnTo>
                  <a:pt x="0" y="820158"/>
                </a:lnTo>
                <a:close/>
              </a:path>
            </a:pathLst>
          </a:custGeom>
          <a:solidFill>
            <a:srgbClr val="DAED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bk object 33"/>
          <p:cNvSpPr/>
          <p:nvPr/>
        </p:nvSpPr>
        <p:spPr>
          <a:xfrm>
            <a:off x="7334487" y="3228145"/>
            <a:ext cx="294779" cy="820158"/>
          </a:xfrm>
          <a:custGeom>
            <a:avLst/>
            <a:gdLst/>
            <a:ahLst/>
            <a:cxnLst/>
            <a:rect l="l" t="t" r="r" b="b"/>
            <a:pathLst>
              <a:path w="294779" h="820158">
                <a:moveTo>
                  <a:pt x="0" y="820158"/>
                </a:moveTo>
                <a:lnTo>
                  <a:pt x="294779" y="820158"/>
                </a:lnTo>
                <a:lnTo>
                  <a:pt x="294779" y="0"/>
                </a:lnTo>
                <a:lnTo>
                  <a:pt x="0" y="0"/>
                </a:lnTo>
                <a:lnTo>
                  <a:pt x="0" y="82015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bk object 34"/>
          <p:cNvSpPr/>
          <p:nvPr/>
        </p:nvSpPr>
        <p:spPr>
          <a:xfrm>
            <a:off x="7622349" y="3228145"/>
            <a:ext cx="1386914" cy="820158"/>
          </a:xfrm>
          <a:custGeom>
            <a:avLst/>
            <a:gdLst/>
            <a:ahLst/>
            <a:cxnLst/>
            <a:rect l="l" t="t" r="r" b="b"/>
            <a:pathLst>
              <a:path w="1386914" h="820158">
                <a:moveTo>
                  <a:pt x="0" y="820158"/>
                </a:moveTo>
                <a:lnTo>
                  <a:pt x="1386914" y="820158"/>
                </a:lnTo>
                <a:lnTo>
                  <a:pt x="1386914" y="0"/>
                </a:lnTo>
                <a:lnTo>
                  <a:pt x="0" y="0"/>
                </a:lnTo>
                <a:lnTo>
                  <a:pt x="0" y="820158"/>
                </a:lnTo>
                <a:close/>
              </a:path>
            </a:pathLst>
          </a:custGeom>
          <a:solidFill>
            <a:srgbClr val="DAED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bk object 35"/>
          <p:cNvSpPr/>
          <p:nvPr/>
        </p:nvSpPr>
        <p:spPr>
          <a:xfrm>
            <a:off x="9005827" y="3228145"/>
            <a:ext cx="0" cy="820158"/>
          </a:xfrm>
          <a:custGeom>
            <a:avLst/>
            <a:gdLst/>
            <a:ahLst/>
            <a:cxnLst/>
            <a:rect l="l" t="t" r="r" b="b"/>
            <a:pathLst>
              <a:path h="820158">
                <a:moveTo>
                  <a:pt x="0" y="0"/>
                </a:moveTo>
                <a:lnTo>
                  <a:pt x="0" y="820158"/>
                </a:lnTo>
              </a:path>
            </a:pathLst>
          </a:custGeom>
          <a:ln w="7964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bk object 36"/>
          <p:cNvSpPr/>
          <p:nvPr/>
        </p:nvSpPr>
        <p:spPr>
          <a:xfrm>
            <a:off x="159094" y="4041194"/>
            <a:ext cx="8850079" cy="197977"/>
          </a:xfrm>
          <a:custGeom>
            <a:avLst/>
            <a:gdLst/>
            <a:ahLst/>
            <a:cxnLst/>
            <a:rect l="l" t="t" r="r" b="b"/>
            <a:pathLst>
              <a:path w="8850079" h="197977">
                <a:moveTo>
                  <a:pt x="0" y="0"/>
                </a:moveTo>
                <a:lnTo>
                  <a:pt x="0" y="197977"/>
                </a:lnTo>
                <a:lnTo>
                  <a:pt x="8850079" y="197977"/>
                </a:lnTo>
                <a:lnTo>
                  <a:pt x="8850079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bk object 37"/>
          <p:cNvSpPr/>
          <p:nvPr/>
        </p:nvSpPr>
        <p:spPr>
          <a:xfrm>
            <a:off x="159094" y="4232203"/>
            <a:ext cx="4086746" cy="1315171"/>
          </a:xfrm>
          <a:custGeom>
            <a:avLst/>
            <a:gdLst/>
            <a:ahLst/>
            <a:cxnLst/>
            <a:rect l="l" t="t" r="r" b="b"/>
            <a:pathLst>
              <a:path w="4086746" h="1315171">
                <a:moveTo>
                  <a:pt x="0" y="1315171"/>
                </a:moveTo>
                <a:lnTo>
                  <a:pt x="4086746" y="1315171"/>
                </a:lnTo>
                <a:lnTo>
                  <a:pt x="4086746" y="0"/>
                </a:lnTo>
                <a:lnTo>
                  <a:pt x="0" y="0"/>
                </a:lnTo>
                <a:lnTo>
                  <a:pt x="0" y="1315171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bk object 38"/>
          <p:cNvSpPr/>
          <p:nvPr/>
        </p:nvSpPr>
        <p:spPr>
          <a:xfrm>
            <a:off x="4239146" y="4232203"/>
            <a:ext cx="294779" cy="1315171"/>
          </a:xfrm>
          <a:custGeom>
            <a:avLst/>
            <a:gdLst/>
            <a:ahLst/>
            <a:cxnLst/>
            <a:rect l="l" t="t" r="r" b="b"/>
            <a:pathLst>
              <a:path w="294779" h="1315171">
                <a:moveTo>
                  <a:pt x="0" y="1315171"/>
                </a:moveTo>
                <a:lnTo>
                  <a:pt x="294779" y="1315171"/>
                </a:lnTo>
                <a:lnTo>
                  <a:pt x="294779" y="0"/>
                </a:lnTo>
                <a:lnTo>
                  <a:pt x="0" y="0"/>
                </a:lnTo>
                <a:lnTo>
                  <a:pt x="0" y="131517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bk object 39"/>
          <p:cNvSpPr/>
          <p:nvPr/>
        </p:nvSpPr>
        <p:spPr>
          <a:xfrm>
            <a:off x="4527275" y="4232203"/>
            <a:ext cx="2813905" cy="1315171"/>
          </a:xfrm>
          <a:custGeom>
            <a:avLst/>
            <a:gdLst/>
            <a:ahLst/>
            <a:cxnLst/>
            <a:rect l="l" t="t" r="r" b="b"/>
            <a:pathLst>
              <a:path w="2813905" h="1315171">
                <a:moveTo>
                  <a:pt x="0" y="1315171"/>
                </a:moveTo>
                <a:lnTo>
                  <a:pt x="2813905" y="1315171"/>
                </a:lnTo>
                <a:lnTo>
                  <a:pt x="2813905" y="0"/>
                </a:lnTo>
                <a:lnTo>
                  <a:pt x="0" y="0"/>
                </a:lnTo>
                <a:lnTo>
                  <a:pt x="0" y="1315171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bk object 40"/>
          <p:cNvSpPr/>
          <p:nvPr/>
        </p:nvSpPr>
        <p:spPr>
          <a:xfrm>
            <a:off x="7334487" y="4232203"/>
            <a:ext cx="294779" cy="1315171"/>
          </a:xfrm>
          <a:custGeom>
            <a:avLst/>
            <a:gdLst/>
            <a:ahLst/>
            <a:cxnLst/>
            <a:rect l="l" t="t" r="r" b="b"/>
            <a:pathLst>
              <a:path w="294779" h="1315171">
                <a:moveTo>
                  <a:pt x="0" y="1315171"/>
                </a:moveTo>
                <a:lnTo>
                  <a:pt x="294779" y="1315171"/>
                </a:lnTo>
                <a:lnTo>
                  <a:pt x="294779" y="0"/>
                </a:lnTo>
                <a:lnTo>
                  <a:pt x="0" y="0"/>
                </a:lnTo>
                <a:lnTo>
                  <a:pt x="0" y="131517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bk object 41"/>
          <p:cNvSpPr/>
          <p:nvPr/>
        </p:nvSpPr>
        <p:spPr>
          <a:xfrm>
            <a:off x="7622349" y="4232203"/>
            <a:ext cx="1386914" cy="1315171"/>
          </a:xfrm>
          <a:custGeom>
            <a:avLst/>
            <a:gdLst/>
            <a:ahLst/>
            <a:cxnLst/>
            <a:rect l="l" t="t" r="r" b="b"/>
            <a:pathLst>
              <a:path w="1386914" h="1315171">
                <a:moveTo>
                  <a:pt x="0" y="1315171"/>
                </a:moveTo>
                <a:lnTo>
                  <a:pt x="1386914" y="1315171"/>
                </a:lnTo>
                <a:lnTo>
                  <a:pt x="1386914" y="0"/>
                </a:lnTo>
                <a:lnTo>
                  <a:pt x="0" y="0"/>
                </a:lnTo>
                <a:lnTo>
                  <a:pt x="0" y="1315171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bk object 42"/>
          <p:cNvSpPr/>
          <p:nvPr/>
        </p:nvSpPr>
        <p:spPr>
          <a:xfrm>
            <a:off x="9005827" y="4232203"/>
            <a:ext cx="0" cy="1315171"/>
          </a:xfrm>
          <a:custGeom>
            <a:avLst/>
            <a:gdLst/>
            <a:ahLst/>
            <a:cxnLst/>
            <a:rect l="l" t="t" r="r" b="b"/>
            <a:pathLst>
              <a:path h="1315171">
                <a:moveTo>
                  <a:pt x="0" y="0"/>
                </a:moveTo>
                <a:lnTo>
                  <a:pt x="0" y="1315171"/>
                </a:lnTo>
              </a:path>
            </a:pathLst>
          </a:custGeom>
          <a:ln w="7964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bk object 43"/>
          <p:cNvSpPr/>
          <p:nvPr/>
        </p:nvSpPr>
        <p:spPr>
          <a:xfrm>
            <a:off x="159094" y="5540303"/>
            <a:ext cx="8850079" cy="219163"/>
          </a:xfrm>
          <a:custGeom>
            <a:avLst/>
            <a:gdLst/>
            <a:ahLst/>
            <a:cxnLst/>
            <a:rect l="l" t="t" r="r" b="b"/>
            <a:pathLst>
              <a:path w="8850079" h="219163">
                <a:moveTo>
                  <a:pt x="0" y="0"/>
                </a:moveTo>
                <a:lnTo>
                  <a:pt x="0" y="219163"/>
                </a:lnTo>
                <a:lnTo>
                  <a:pt x="8850079" y="219163"/>
                </a:lnTo>
                <a:lnTo>
                  <a:pt x="8850079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bk object 44"/>
          <p:cNvSpPr/>
          <p:nvPr/>
        </p:nvSpPr>
        <p:spPr>
          <a:xfrm>
            <a:off x="4239146" y="5752410"/>
            <a:ext cx="294779" cy="876891"/>
          </a:xfrm>
          <a:custGeom>
            <a:avLst/>
            <a:gdLst/>
            <a:ahLst/>
            <a:cxnLst/>
            <a:rect l="l" t="t" r="r" b="b"/>
            <a:pathLst>
              <a:path w="294779" h="876891">
                <a:moveTo>
                  <a:pt x="0" y="876891"/>
                </a:moveTo>
                <a:lnTo>
                  <a:pt x="294779" y="876891"/>
                </a:lnTo>
                <a:lnTo>
                  <a:pt x="294779" y="0"/>
                </a:lnTo>
                <a:lnTo>
                  <a:pt x="0" y="0"/>
                </a:lnTo>
                <a:lnTo>
                  <a:pt x="0" y="87689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bk object 45"/>
          <p:cNvSpPr/>
          <p:nvPr/>
        </p:nvSpPr>
        <p:spPr>
          <a:xfrm>
            <a:off x="7334487" y="5752410"/>
            <a:ext cx="294779" cy="876891"/>
          </a:xfrm>
          <a:custGeom>
            <a:avLst/>
            <a:gdLst/>
            <a:ahLst/>
            <a:cxnLst/>
            <a:rect l="l" t="t" r="r" b="b"/>
            <a:pathLst>
              <a:path w="294779" h="876891">
                <a:moveTo>
                  <a:pt x="0" y="876891"/>
                </a:moveTo>
                <a:lnTo>
                  <a:pt x="294779" y="876891"/>
                </a:lnTo>
                <a:lnTo>
                  <a:pt x="294779" y="0"/>
                </a:lnTo>
                <a:lnTo>
                  <a:pt x="0" y="0"/>
                </a:lnTo>
                <a:lnTo>
                  <a:pt x="0" y="87689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59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sz="1200" spc="-235" dirty="0" smtClean="0">
                <a:solidFill>
                  <a:srgbClr val="888888"/>
                </a:solidFill>
                <a:latin typeface="Arial"/>
                <a:cs typeface="Arial"/>
              </a:rPr>
              <a:t>‹#›</a:t>
            </a:fld>
            <a:endParaRPr sz="12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728710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342900" y="344550"/>
            <a:ext cx="6215126" cy="523875"/>
          </a:xfrm>
          <a:custGeom>
            <a:avLst/>
            <a:gdLst/>
            <a:ahLst/>
            <a:cxnLst/>
            <a:rect l="l" t="t" r="r" b="b"/>
            <a:pathLst>
              <a:path w="6215126" h="523875">
                <a:moveTo>
                  <a:pt x="0" y="523875"/>
                </a:moveTo>
                <a:lnTo>
                  <a:pt x="6215126" y="523875"/>
                </a:lnTo>
                <a:lnTo>
                  <a:pt x="6215126" y="0"/>
                </a:lnTo>
                <a:lnTo>
                  <a:pt x="0" y="0"/>
                </a:lnTo>
                <a:lnTo>
                  <a:pt x="0" y="523875"/>
                </a:lnTo>
                <a:close/>
              </a:path>
            </a:pathLst>
          </a:custGeom>
          <a:solidFill>
            <a:srgbClr val="DBEDF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342900" y="344550"/>
            <a:ext cx="6215126" cy="523875"/>
          </a:xfrm>
          <a:custGeom>
            <a:avLst/>
            <a:gdLst/>
            <a:ahLst/>
            <a:cxnLst/>
            <a:rect l="l" t="t" r="r" b="b"/>
            <a:pathLst>
              <a:path w="6215126" h="523875">
                <a:moveTo>
                  <a:pt x="0" y="523875"/>
                </a:moveTo>
                <a:lnTo>
                  <a:pt x="6215126" y="523875"/>
                </a:lnTo>
                <a:lnTo>
                  <a:pt x="6215126" y="0"/>
                </a:lnTo>
                <a:lnTo>
                  <a:pt x="0" y="0"/>
                </a:lnTo>
                <a:lnTo>
                  <a:pt x="0" y="523875"/>
                </a:lnTo>
                <a:close/>
              </a:path>
            </a:pathLst>
          </a:custGeom>
          <a:ln w="9525">
            <a:solidFill>
              <a:srgbClr val="4F81B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sz="1200" spc="-235" dirty="0" smtClean="0">
                <a:solidFill>
                  <a:srgbClr val="888888"/>
                </a:solidFill>
                <a:latin typeface="Arial"/>
                <a:cs typeface="Arial"/>
              </a:rPr>
              <a:t>‹#›</a:t>
            </a:fld>
            <a:endParaRPr sz="12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256109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52400" y="561975"/>
            <a:ext cx="5753100" cy="3232150"/>
          </a:xfrm>
          <a:custGeom>
            <a:avLst/>
            <a:gdLst/>
            <a:ahLst/>
            <a:cxnLst/>
            <a:rect l="l" t="t" r="r" b="b"/>
            <a:pathLst>
              <a:path w="5753100" h="3232150">
                <a:moveTo>
                  <a:pt x="0" y="3232150"/>
                </a:moveTo>
                <a:lnTo>
                  <a:pt x="5753100" y="3232150"/>
                </a:lnTo>
                <a:lnTo>
                  <a:pt x="5753100" y="0"/>
                </a:lnTo>
                <a:lnTo>
                  <a:pt x="0" y="0"/>
                </a:lnTo>
                <a:lnTo>
                  <a:pt x="0" y="3232150"/>
                </a:lnTo>
                <a:close/>
              </a:path>
            </a:pathLst>
          </a:custGeom>
          <a:ln w="9525">
            <a:solidFill>
              <a:srgbClr val="20586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sz="1200" spc="-235" dirty="0" smtClean="0">
                <a:solidFill>
                  <a:srgbClr val="888888"/>
                </a:solidFill>
                <a:latin typeface="Arial"/>
                <a:cs typeface="Arial"/>
              </a:rPr>
              <a:t>‹#›</a:t>
            </a:fld>
            <a:endParaRPr sz="12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98234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3FDC05-BC47-4325-B6B7-45D1C8A91989}" type="datetimeFigureOut">
              <a:rPr lang="th-TH" smtClean="0"/>
              <a:pPr/>
              <a:t>07/12/65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D5BAC9-7E8E-455D-A581-19D266632EB0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64642" y="258953"/>
            <a:ext cx="8414715" cy="119784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93014" y="1407921"/>
            <a:ext cx="8557971" cy="469888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79" cy="3429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460231" y="6415430"/>
            <a:ext cx="160526" cy="198904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sz="1200" spc="-235" dirty="0" smtClean="0">
                <a:solidFill>
                  <a:srgbClr val="888888"/>
                </a:solidFill>
                <a:latin typeface="Arial"/>
                <a:cs typeface="Arial"/>
              </a:rPr>
              <a:t>‹#›</a:t>
            </a:fld>
            <a:endParaRPr sz="12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74091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webapp.ombudsman.go.th/qform" TargetMode="Externa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://webapp.ombudsman.go.th/vsep" TargetMode="Externa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804863" y="260648"/>
            <a:ext cx="7772400" cy="696521"/>
          </a:xfrm>
          <a:ln>
            <a:noFill/>
          </a:ln>
        </p:spPr>
        <p:txBody>
          <a:bodyPr>
            <a:normAutofit fontScale="90000"/>
          </a:bodyPr>
          <a:lstStyle/>
          <a:p>
            <a:pPr algn="ctr"/>
            <a:r>
              <a:rPr lang="th-TH" sz="4800" b="1" dirty="0">
                <a:solidFill>
                  <a:schemeClr val="accent5">
                    <a:lumMod val="75000"/>
                  </a:schemeClr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การดำเนินการฝึกอบรม</a:t>
            </a:r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380970" y="957169"/>
            <a:ext cx="8382059" cy="1752600"/>
          </a:xfrm>
          <a:ln>
            <a:noFill/>
          </a:ln>
        </p:spPr>
        <p:txBody>
          <a:bodyPr>
            <a:normAutofit/>
          </a:bodyPr>
          <a:lstStyle/>
          <a:p>
            <a:pPr algn="ctr"/>
            <a:r>
              <a:rPr lang="th-TH" sz="3600" b="1" dirty="0">
                <a:solidFill>
                  <a:srgbClr val="0070C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โครงการเพิ่มทักษะด้านอาชีพแก่นักเรียนที่ไม่ได้เรียนต่อ</a:t>
            </a:r>
          </a:p>
          <a:p>
            <a:pPr algn="ctr"/>
            <a:r>
              <a:rPr lang="th-TH" sz="3600" b="1" dirty="0">
                <a:solidFill>
                  <a:srgbClr val="0070C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หลังจบการศึกษาภาคบังคับ</a:t>
            </a:r>
            <a:endParaRPr lang="th-TH" sz="3600" dirty="0">
              <a:solidFill>
                <a:srgbClr val="0070C0"/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0612" y="2348880"/>
            <a:ext cx="2720900" cy="39604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กล่องข้อความ 4"/>
          <p:cNvSpPr txBox="1"/>
          <p:nvPr/>
        </p:nvSpPr>
        <p:spPr>
          <a:xfrm>
            <a:off x="287524" y="260648"/>
            <a:ext cx="8712968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>
                <a:solidFill>
                  <a:srgbClr val="0070C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ความเป็นมาของโครงการ</a:t>
            </a:r>
          </a:p>
          <a:p>
            <a:pPr algn="thaiDist"/>
            <a:r>
              <a:rPr lang="th-TH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	รัฐธรรมนูญแห่งราชอาณาจักรไทย พุทธศักราช ๒๕๖๐ หมวด ๕ หน้าที่ของรัฐ มาตรา ๕๔ วรรคสามบัญญัติให้รัฐต้องดำเนินการให้ประชาชนได้รับการศึกษาตามความต้องการในระบบต่างๆ รวมทั้งส่งเสริมให้มีการเรียนรู้ตลอดชีวิต และจัดให้มีการร่วมมือระหว่างรัฐ องค์กรปกครองส่วนท้องถิ่น และภาคเอกชน ในการจัดการศึกษาทุกระดับ โดยรัฐมีหน้าที่กำกับ ส่งเสริม และสนับสนุนให้จัดการศึกษาดังกล่าวอย่างมีคุณภาพและได้มาตรฐานสากล ประกอบกับนโยบายของรัฐบาลซึ่งได้แถลงต่อรัฐสภา เมื่อวันที่ ๒๕  กรกฎาคม  ๒๕๖๒ เกี่ยวกับการปฏิรูปกระบวนการเรียนรู้และพัฒนาศักยภาพของคนไทยทุกช่วงวัย ซึ่งจะมีการพัฒนาทักษะอาชีพทุกช่วงวัยโดยกำหนดระบบที่เอื้อต่อการพัฒนาทักษะ และเพิ่มประสิทธิภาพทุกช่วงวัย การจัดให้มีระบบที่สามารถรองรับ ความต้องการพัฒนาปรับปรุงทักษะอาชีพของทุกช่วงวัย และรัฐธรรมนูญแห่งราชอาณาจักรไทย พุทธศักราช ๒๕๖๐ มาตรา ๒๓๐ (ข) บัญญัติให้ผู้ตรวจการแผ่นดินมีหน้าที่และอำนาจในการเสนอต่อคณะรัฐมนตรีให้ทราบถึงการที่หน่วยงานของรัฐยังมิได้ปฏิบัติให้ถูกต้องครบถ้วนตามหมวด ๕ หน้าที่ของรัฐ</a:t>
            </a:r>
          </a:p>
        </p:txBody>
      </p:sp>
    </p:spTree>
    <p:extLst>
      <p:ext uri="{BB962C8B-B14F-4D97-AF65-F5344CB8AC3E}">
        <p14:creationId xmlns:p14="http://schemas.microsoft.com/office/powerpoint/2010/main" val="34369488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กล่องข้อความ 4"/>
          <p:cNvSpPr txBox="1"/>
          <p:nvPr/>
        </p:nvSpPr>
        <p:spPr>
          <a:xfrm>
            <a:off x="395536" y="1124744"/>
            <a:ext cx="835292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3600" dirty="0">
                <a:ea typeface="Times New Roman" panose="02020603050405020304" pitchFamily="18" charset="0"/>
                <a:cs typeface="TH SarabunPSK" panose="020B0500040200020003" pitchFamily="34" charset="-34"/>
              </a:rPr>
              <a:t>	</a:t>
            </a:r>
            <a:r>
              <a:rPr lang="th-TH" sz="3600" dirty="0">
                <a:latin typeface="TH SarabunIT๙" panose="020B0500040200020003" pitchFamily="34" charset="-34"/>
                <a:ea typeface="Times New Roman" panose="02020603050405020304" pitchFamily="18" charset="0"/>
                <a:cs typeface="TH SarabunIT๙" panose="020B0500040200020003" pitchFamily="34" charset="-34"/>
              </a:rPr>
              <a:t>ผู้ตรวจการแผ่นดิน ได้ศึกษาข้อมูลของหน่วยงานรับผิดชอบในการจัดการศึกษาภาคบังคับ พบว่าในแต่ละจังหวัดในแต่ละปีการศึกษามีนักเรียนที่จบการศึกษาภาคบังคับแล้วไม่ได้เรียนต่อเนื่องจากครอบครัวมีฐานะยากจนและมีความจำเป็นต้องให้เด็กเข้าสู่ตลาดแรงงานในฐานะ “แรงงานไร้ฝีมือ” เพื่อหารายได้ช่วยครอบครัว ซึ่งจากข้อมูลของสำนักงานคณะกรรมการการศึกษาขั้นพื้นฐานพบว่ามีนักเรียนที่จบการศึกษาภาคบังคับแล้วไม่ได้รับการศึกษาต่อ ระหว่างปีการศึกษา ๒๕๕๑ – ๒๕๕๙ จำนวน ๗๘๐,๕๓๗ คน และปีการศึกษา ๒๕๖๑ มีจำนวน ๑๔๗,๖๔๔ คน </a:t>
            </a:r>
            <a:endParaRPr lang="th-TH" sz="3600" dirty="0"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8969122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กล่องข้อความ 3"/>
          <p:cNvSpPr txBox="1"/>
          <p:nvPr/>
        </p:nvSpPr>
        <p:spPr>
          <a:xfrm>
            <a:off x="251520" y="476672"/>
            <a:ext cx="8568952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>
              <a:lnSpc>
                <a:spcPct val="115000"/>
              </a:lnSpc>
              <a:spcAft>
                <a:spcPts val="0"/>
              </a:spcAft>
            </a:pPr>
            <a:r>
              <a:rPr lang="th-TH" sz="3200" dirty="0">
                <a:latin typeface="Calibri" panose="020F0502020204030204" pitchFamily="34" charset="0"/>
                <a:ea typeface="Times New Roman" panose="02020603050405020304" pitchFamily="18" charset="0"/>
                <a:cs typeface="TH SarabunPSK" panose="020B0500040200020003" pitchFamily="34" charset="-34"/>
              </a:rPr>
              <a:t>ซึ่งจากข้อมูลดังกล่าว ผู้ตรวจการแผ่นดิน (นายสมศักดิ์  สุวรรณสุจริต) จึงได้พิจารณานักเรียนที่จังหวัดแม่ฮ่องสอน พบว่ามีนักเรียนที่จบการศึกษาภาคบังคับแล้วไม่ได้เรียนต่อ เนื่องจากครอบครัวยากจน และมีความจำเป็นต้องเข้าสู่ตลาดแรงงานในฐานะ “แรงงานไร้ฝีมือ” จำนวนมาก จึงให้สำนักงานผู้ตรวจการแผ่นดินดำเนินโครงการเพิ่มทักษะด้านอาชีพแก่นักเรียนครอบครัวยากจนที่ไม่เรียนต่อหลังจบการศึกษาภาคบังคับ ที่จังหวัดแม่ฮ่องสอนเป็นที่แรก ซึ่งเป็นการบูร</a:t>
            </a:r>
            <a:r>
              <a:rPr lang="th-TH" sz="3200" dirty="0" err="1">
                <a:latin typeface="Calibri" panose="020F0502020204030204" pitchFamily="34" charset="0"/>
                <a:ea typeface="Times New Roman" panose="02020603050405020304" pitchFamily="18" charset="0"/>
                <a:cs typeface="TH SarabunPSK" panose="020B0500040200020003" pitchFamily="34" charset="-34"/>
              </a:rPr>
              <a:t>ณา</a:t>
            </a:r>
            <a:r>
              <a:rPr lang="th-TH" sz="3200" dirty="0">
                <a:latin typeface="Calibri" panose="020F0502020204030204" pitchFamily="34" charset="0"/>
                <a:ea typeface="Times New Roman" panose="02020603050405020304" pitchFamily="18" charset="0"/>
                <a:cs typeface="TH SarabunPSK" panose="020B0500040200020003" pitchFamily="34" charset="-34"/>
              </a:rPr>
              <a:t>การความร่วมมือ  ระหว่างผู้ตรวจการแผ่นดินกับจังหวัดแม่ฮ่องสอน โดยผู้ว่าราชการจังหวัดแม่ฮ่องสอน  และหน่วยงานที่เกี่ยวข้องในพื้นที่ได้ดำเนินการให้ความช่วยเหลือนักเรียนที่ไม่ศึกษาต่อ  หลังจบการศึกษาภาคบังคับ จำนวนหนึ่งให้มีทักษะด้านอาชีพหลังจบการศึกษาภาคบังคับ </a:t>
            </a:r>
            <a:endParaRPr lang="en-US" sz="3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8659734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กล่องข้อความ 3"/>
          <p:cNvSpPr txBox="1"/>
          <p:nvPr/>
        </p:nvSpPr>
        <p:spPr>
          <a:xfrm>
            <a:off x="107504" y="260648"/>
            <a:ext cx="8856984" cy="6038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>
              <a:lnSpc>
                <a:spcPct val="115000"/>
              </a:lnSpc>
              <a:spcAft>
                <a:spcPts val="0"/>
              </a:spcAft>
            </a:pPr>
            <a:r>
              <a:rPr lang="th-TH" dirty="0">
                <a:latin typeface="Calibri" panose="020F0502020204030204" pitchFamily="34" charset="0"/>
                <a:ea typeface="Times New Roman" panose="02020603050405020304" pitchFamily="18" charset="0"/>
                <a:cs typeface="TH SarabunPSK" panose="020B0500040200020003" pitchFamily="34" charset="-34"/>
              </a:rPr>
              <a:t>ต่อมาสำนักงานผู้ตรวจการแผ่นดินได้จัดประชุมหารือร่วมกับกระทรวงมหาดไทย กระทรวงศึกษาธิการ กระทรวงการพัฒนาสังคมและความมั่นคงของมนุษย์ สำนักงานคณะกรรมการการศึกษาขั้นพื้นฐาน กรมพัฒนาสังคมและสวัสดิการ กรมส่งเสริมการปกครองท้องถิ่น กรมพัฒนาฝีมือแรงงาน กรมการจัดหางาน และสำนักงบประมาณ เพื่อจัดทำข้อเสนอแนะในการส่งเสริมและเพิ่มทักษะด้านอาชีพแก่นักเรียนครอบครัวยากจนที่ไม่ได้ศึกษาต่อหลังจบการศึกษาภาคบังคับ โดยที่ประชุมได้รับทราบการรายงานผลการดำเนินงานที่ผ่านมา และเห็นชอบให้มีการขยายผลโครงการดังกล่าวไปยังทุกจังหวัดทั่วประเทศ ในปีงบประมาณ ๒๕๖๓ ซึ่งผู้ตรวจการแผ่นดินได้จัดให้มีการลงนามบันทึกข้อตกลงความร่วมมือระหว่างผู้ตรวจการแผ่นดินกับหน่วยงานที่เกี่ยวข้อง ในโครงการเพิ่มทักษะด้านอาชีพแก่นักเรียนครอบครัวยากจนที่ไม่ได้เรียนต่อหลังจบการศึกษาภาคบังคับ และเชิญผู้ว่าราชการจังหวัดและหน่วยงานที่เกี่ยวข้องมาประชุมชี้แจงรับทราบแนวทางการดำเนินงานเมื่อวันที่ ๑๓ กันยายน ๒๕๖๒ ณ โรงแรมรามา</a:t>
            </a:r>
            <a:r>
              <a:rPr lang="th-TH" dirty="0" err="1">
                <a:latin typeface="Calibri" panose="020F0502020204030204" pitchFamily="34" charset="0"/>
                <a:ea typeface="Times New Roman" panose="02020603050405020304" pitchFamily="18" charset="0"/>
                <a:cs typeface="TH SarabunPSK" panose="020B0500040200020003" pitchFamily="34" charset="-34"/>
              </a:rPr>
              <a:t>การ์เด้นส์</a:t>
            </a:r>
            <a:r>
              <a:rPr lang="th-TH" dirty="0">
                <a:latin typeface="Calibri" panose="020F0502020204030204" pitchFamily="34" charset="0"/>
                <a:ea typeface="Times New Roman" panose="02020603050405020304" pitchFamily="18" charset="0"/>
                <a:cs typeface="TH SarabunPSK" panose="020B0500040200020003" pitchFamily="34" charset="-34"/>
              </a:rPr>
              <a:t> กทม. </a:t>
            </a:r>
            <a:endParaRPr lang="en-US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5584804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กล่องข้อความ 3"/>
          <p:cNvSpPr txBox="1"/>
          <p:nvPr/>
        </p:nvSpPr>
        <p:spPr>
          <a:xfrm>
            <a:off x="395536" y="476672"/>
            <a:ext cx="79208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>
                <a:solidFill>
                  <a:srgbClr val="C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วัตถุประสงค์ของโครงการ</a:t>
            </a:r>
          </a:p>
          <a:p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	เพื่อเพิ่มทักษะด้านอาชีพให้กับเด็กนักเรียนครอบครัวยากจนที่ไม่ได้เรียนต่อหลังจบการศึกษาภาคบังคับทั่วประเทศ</a:t>
            </a:r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392939" y="2348880"/>
            <a:ext cx="852059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>
                <a:solidFill>
                  <a:srgbClr val="C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ผลที่คาดว่าจะได้รับ</a:t>
            </a:r>
          </a:p>
          <a:p>
            <a:pPr algn="thaiDist"/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	๑. นักเรียนครอบครัวยากจนที่ไม่ได้เรียนต่อหลังจบการศึกษาภาคบังคับจะมีทักษะด้านอาชีพที่สามารถนำไปประกอบอาชีพได้</a:t>
            </a:r>
          </a:p>
          <a:p>
            <a:pPr algn="thaiDist"/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	๒. นักเรียนกลุ่มดังกล่าวมีอาชีพ มีรายได้ และมีคุณภาพชีวิตที่ดีขึ้น </a:t>
            </a:r>
          </a:p>
          <a:p>
            <a:pPr algn="thaiDist"/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	๓. การลดความเหลื่อมล้ำในสังคม</a:t>
            </a:r>
          </a:p>
          <a:p>
            <a:pPr algn="thaiDist"/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	๔. ตอบสนองนโยบายรัฐบาลที่แถลงต่อรัฐสภา เมื่อวันที่ ๒๕  กรกฎาคม  ๒๕๖๒ เกี่ยวกับการปฏิรูปกระบวนการเรียนรู้ และพัฒนาศักยภาพของคนไทยทุกช่วงวัย ที่มีการพัฒนาทักษะอาชีพทุกช่วงวัย</a:t>
            </a:r>
          </a:p>
        </p:txBody>
      </p:sp>
    </p:spTree>
    <p:extLst>
      <p:ext uri="{BB962C8B-B14F-4D97-AF65-F5344CB8AC3E}">
        <p14:creationId xmlns:p14="http://schemas.microsoft.com/office/powerpoint/2010/main" val="22281330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กล่องข้อความ 3"/>
          <p:cNvSpPr txBox="1"/>
          <p:nvPr/>
        </p:nvSpPr>
        <p:spPr>
          <a:xfrm>
            <a:off x="467544" y="260648"/>
            <a:ext cx="842493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หน่วยงานที่รับผิดชอบ</a:t>
            </a:r>
          </a:p>
          <a:p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๓.๑ หน่วยงานส่วนกลาง</a:t>
            </a:r>
          </a:p>
          <a:p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	๓.๑.๑ สำนักงานผู้ตรวจการแผ่นดิน</a:t>
            </a:r>
          </a:p>
          <a:p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	๓.๑.๒ กระทรวงมหาดไทย</a:t>
            </a:r>
          </a:p>
          <a:p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	๓.๑.๓ กระทรวงศึกษาธิการ</a:t>
            </a:r>
          </a:p>
          <a:p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	๓.๑.๔ กระทรวงพัฒนาสังคมและความมั่นคงของมนุษย์</a:t>
            </a:r>
          </a:p>
          <a:p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	๓.๑.๕ สำนักงานคณะกรรมการการศึกษาขั้นพื้นฐาน</a:t>
            </a:r>
          </a:p>
          <a:p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	๓.๑.๖ กรมส่งเสริมการปกครองท้องถิ่น</a:t>
            </a:r>
          </a:p>
          <a:p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	๓.๑.๗ กรมพัฒนาฝีมือแรงงาน</a:t>
            </a:r>
          </a:p>
          <a:p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	๓.๑.๘ กรมจัดหางาน</a:t>
            </a:r>
          </a:p>
        </p:txBody>
      </p:sp>
    </p:spTree>
    <p:extLst>
      <p:ext uri="{BB962C8B-B14F-4D97-AF65-F5344CB8AC3E}">
        <p14:creationId xmlns:p14="http://schemas.microsoft.com/office/powerpoint/2010/main" val="34788126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กล่องข้อความ 3"/>
          <p:cNvSpPr txBox="1"/>
          <p:nvPr/>
        </p:nvSpPr>
        <p:spPr>
          <a:xfrm>
            <a:off x="323528" y="764704"/>
            <a:ext cx="842493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</a:t>
            </a:r>
            <a:r>
              <a:rPr lang="th-TH" b="1" dirty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๓.๒ หน่วยงานระดับจังหวัด </a:t>
            </a:r>
          </a:p>
          <a:p>
            <a:pPr algn="thaiDist"/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	ประกอบด้วยผู้ว่าราชการจังหวัดเป็นประธาน และรองผู้ว่าราชการจังหวัดเป็นรองประธานคระกรรมการ คณะกรรมการประกอบด้วย ศึกษาธิการจังหวัด ผู้อำนวยการสำนักงานเขตพื้นที่การศึกษาประถมศึกษา ผู้อำนวยการสำนักงานเขตพื้นที่การศึกษามัธยมศึกษา ท้องถิ่นจังหวัด พัฒนาสังคมและความมั่นคงของมนุษย์จังหวัด จัดหางานจังหวัด สวัสดิการและคุ้มครองแรงงานจังหวัด ประธานหอการค้าจังหวัด ประธานสภาอุตสาหกรรมจังหวัด และหน่วยงานอื่นๆ ที่จังหวัดเห็นว่าเหมาะสม โดยมีผู้อำนวยการสถาบันพัฒนาฝีมือแรงงานหรือผู้อำนวยการสำนักงานพัฒนาฝีมือแรงงานเป็นกรรมการและเลขานุการ</a:t>
            </a:r>
          </a:p>
        </p:txBody>
      </p:sp>
    </p:spTree>
    <p:extLst>
      <p:ext uri="{BB962C8B-B14F-4D97-AF65-F5344CB8AC3E}">
        <p14:creationId xmlns:p14="http://schemas.microsoft.com/office/powerpoint/2010/main" val="26583975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กล่องข้อความ 3"/>
          <p:cNvSpPr txBox="1"/>
          <p:nvPr/>
        </p:nvSpPr>
        <p:spPr>
          <a:xfrm>
            <a:off x="359532" y="764704"/>
            <a:ext cx="8424936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  </a:t>
            </a:r>
            <a:endParaRPr kumimoji="0" lang="th-TH" sz="2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260475" algn="l"/>
              </a:tabLst>
              <a:defRPr/>
            </a:pPr>
            <a:r>
              <a:rPr kumimoji="0" lang="th-TH" sz="3600" b="1" i="0" u="none" strike="noStrike" kern="1200" cap="none" spc="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แผนการดำเนินงาน</a:t>
            </a: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IT๙" panose="020B0500040200020003" pitchFamily="34" charset="-34"/>
                <a:ea typeface="Angsana New" panose="02020603050405020304" pitchFamily="18" charset="-34"/>
                <a:cs typeface="TH SarabunIT๙" panose="020B0500040200020003" pitchFamily="34" charset="-34"/>
              </a:rPr>
              <a:t>โครงการฯ </a:t>
            </a:r>
            <a:r>
              <a:rPr kumimoji="0" lang="th-TH" sz="3600" b="1" i="0" u="none" strike="noStrike" kern="1200" cap="none" spc="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ปีงบประมาณ พ.ศ. 256</a:t>
            </a: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IT๙" panose="020B0500040200020003" pitchFamily="34" charset="-34"/>
                <a:ea typeface="Angsana New" panose="02020603050405020304" pitchFamily="18" charset="-34"/>
                <a:cs typeface="TH SarabunIT๙" panose="020B0500040200020003" pitchFamily="34" charset="-34"/>
              </a:rPr>
              <a:t>6 </a:t>
            </a:r>
            <a:r>
              <a:rPr kumimoji="0" lang="th-TH" sz="3600" b="1" i="0" u="none" strike="noStrike" kern="1200" cap="none" spc="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260475" algn="l"/>
              </a:tabLst>
              <a:defRPr/>
            </a:pPr>
            <a:r>
              <a:rPr kumimoji="0" lang="th-TH" b="0" i="0" u="none" strike="noStrike" kern="1200" cap="none" spc="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       สำนักงานพัฒนาฝีมือแรงงานเลย ได้รับเป้าหมายดำเนินงานจำนวน 30 คน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>
                <a:tab pos="1260475" algn="l"/>
              </a:tabLst>
              <a:defRPr/>
            </a:pPr>
            <a:r>
              <a:rPr kumimoji="0" lang="th-TH" b="0" i="0" u="none" strike="noStrike" kern="1200" cap="none" spc="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 </a:t>
            </a:r>
            <a:r>
              <a:rPr kumimoji="0" lang="th-TH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กลุ่มเป้าหมายเป็นนักเรียนจบการศึกษาภาคบังคับ (ม.3) ที่ไม่ได้ศึกษาต่อ และ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1260475" algn="l"/>
              </a:tabLst>
              <a:defRPr/>
            </a:pPr>
            <a:r>
              <a:rPr kumimoji="0" lang="th-TH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       อายุไม่เกิน 25 ปี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>
                <a:tab pos="1260475" algn="l"/>
              </a:tabLst>
              <a:defRPr/>
            </a:pPr>
            <a:r>
              <a:rPr kumimoji="0" lang="th-TH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หลักสูตรฝึกอบรมเป็นหลักสูตรการฝึกเตรียมเข้าทำงาน ระยะเวลาฝึก 2 เดือนขึ้นไป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>
                <a:tab pos="1260475" algn="l"/>
              </a:tabLst>
              <a:defRPr/>
            </a:pPr>
            <a:r>
              <a:rPr kumimoji="0" lang="th-TH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ค่าใช้จ่ายในการฝึกอบรมเป็นเงิน 325,000 บาท ประกอบด้วย ค่าวิทยากร ค่าวัสดุฝึกอบรม ค่าชุดเครื่องแบบและชุดฝึกงาน ค่าอาหาร และค่าพาหนะ 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IT๙" panose="020B0500040200020003" pitchFamily="34" charset="-34"/>
              <a:ea typeface="Cordia New" panose="020B0304020202020204" pitchFamily="34" charset="-34"/>
              <a:cs typeface="TH SarabunIT๙" panose="020B0500040200020003" pitchFamily="34" charset="-34"/>
            </a:endParaRPr>
          </a:p>
          <a:p>
            <a:pPr marL="0" marR="0" lvl="0" indent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0546991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071670" y="428604"/>
            <a:ext cx="5715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th-TH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ปฏิทินการดำเนินงาน</a:t>
            </a:r>
            <a:r>
              <a:rPr kumimoji="0" lang="th-TH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IT๙" panose="020B0500040200020003" pitchFamily="34" charset="-34"/>
                <a:ea typeface="Angsana New" panose="02020603050405020304" pitchFamily="18" charset="-34"/>
                <a:cs typeface="TH SarabunIT๙" panose="020B0500040200020003" pitchFamily="34" charset="-34"/>
              </a:rPr>
              <a:t> </a:t>
            </a:r>
            <a:r>
              <a:rPr kumimoji="0" lang="th-TH" sz="2800" b="1" i="0" u="none" strike="noStrike" kern="1200" cap="none" spc="3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ปีงบประมาณ พ.ศ. 256</a:t>
            </a:r>
            <a:r>
              <a:rPr kumimoji="0" lang="th-TH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IT๙" panose="020B0500040200020003" pitchFamily="34" charset="-34"/>
                <a:ea typeface="Angsana New" panose="02020603050405020304" pitchFamily="18" charset="-34"/>
                <a:cs typeface="TH SarabunIT๙" panose="020B0500040200020003" pitchFamily="34" charset="-34"/>
              </a:rPr>
              <a:t>6</a:t>
            </a:r>
            <a:endParaRPr lang="th-TH" sz="3600" dirty="0">
              <a:latin typeface="TH SarabunPSK" pitchFamily="34" charset="-34"/>
              <a:cs typeface="TH SarabunPSK" pitchFamily="34" charset="-34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7808DE7E-4374-AB26-8B15-CA47350F68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1147127"/>
              </p:ext>
            </p:extLst>
          </p:nvPr>
        </p:nvGraphicFramePr>
        <p:xfrm>
          <a:off x="827584" y="1196752"/>
          <a:ext cx="7689596" cy="4539333"/>
        </p:xfrm>
        <a:graphic>
          <a:graphicData uri="http://schemas.openxmlformats.org/drawingml/2006/table">
            <a:tbl>
              <a:tblPr firstRow="1" firstCol="1" bandRow="1"/>
              <a:tblGrid>
                <a:gridCol w="3153126">
                  <a:extLst>
                    <a:ext uri="{9D8B030D-6E8A-4147-A177-3AD203B41FA5}">
                      <a16:colId xmlns:a16="http://schemas.microsoft.com/office/drawing/2014/main" val="2701454602"/>
                    </a:ext>
                  </a:extLst>
                </a:gridCol>
                <a:gridCol w="2318657">
                  <a:extLst>
                    <a:ext uri="{9D8B030D-6E8A-4147-A177-3AD203B41FA5}">
                      <a16:colId xmlns:a16="http://schemas.microsoft.com/office/drawing/2014/main" val="2855477773"/>
                    </a:ext>
                  </a:extLst>
                </a:gridCol>
                <a:gridCol w="2217813">
                  <a:extLst>
                    <a:ext uri="{9D8B030D-6E8A-4147-A177-3AD203B41FA5}">
                      <a16:colId xmlns:a16="http://schemas.microsoft.com/office/drawing/2014/main" val="1775099343"/>
                    </a:ext>
                  </a:extLst>
                </a:gridCol>
              </a:tblGrid>
              <a:tr h="519070"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effectLst/>
                          <a:latin typeface="Cordia New" panose="020B0304020202020204" pitchFamily="34" charset="-34"/>
                          <a:ea typeface="Calibri" panose="020F0502020204030204" pitchFamily="34" charset="0"/>
                          <a:cs typeface="TH SarabunIT๙" panose="020B0500040200020003" pitchFamily="34" charset="-34"/>
                        </a:rPr>
                        <a:t>ขั้นตอนการดำเนินงาน</a:t>
                      </a:r>
                      <a:endParaRPr lang="en-US" sz="2400" dirty="0"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>
                          <a:effectLst/>
                          <a:latin typeface="Cordia New" panose="020B0304020202020204" pitchFamily="34" charset="-34"/>
                          <a:ea typeface="Calibri" panose="020F0502020204030204" pitchFamily="34" charset="0"/>
                          <a:cs typeface="TH SarabunIT๙" panose="020B0500040200020003" pitchFamily="34" charset="-34"/>
                        </a:rPr>
                        <a:t>กำหนดวันดำเนินงาน</a:t>
                      </a:r>
                      <a:endParaRPr lang="en-US" sz="2400"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>
                          <a:effectLst/>
                          <a:latin typeface="Cordia New" panose="020B0304020202020204" pitchFamily="34" charset="-34"/>
                          <a:ea typeface="Calibri" panose="020F0502020204030204" pitchFamily="34" charset="0"/>
                          <a:cs typeface="TH SarabunIT๙" panose="020B0500040200020003" pitchFamily="34" charset="-34"/>
                        </a:rPr>
                        <a:t>หน่วยงานที่รับผิดชอบ</a:t>
                      </a:r>
                      <a:endParaRPr lang="en-US" sz="2400"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8756719"/>
                  </a:ext>
                </a:extLst>
              </a:tr>
              <a:tr h="701443">
                <a:tc>
                  <a:txBody>
                    <a:bodyPr/>
                    <a:lstStyle/>
                    <a:p>
                      <a:pPr algn="thaiDist"/>
                      <a:r>
                        <a:rPr lang="th-TH" sz="2400" dirty="0">
                          <a:effectLst/>
                          <a:latin typeface="Cordia New" panose="020B0304020202020204" pitchFamily="34" charset="-34"/>
                          <a:ea typeface="Calibri" panose="020F0502020204030204" pitchFamily="34" charset="0"/>
                          <a:cs typeface="TH SarabunIT๙" panose="020B0500040200020003" pitchFamily="34" charset="-34"/>
                        </a:rPr>
                        <a:t>1. การแต่งตั้งคณะกรรมการขับเคลื่อนโครงการฯ </a:t>
                      </a:r>
                      <a:endParaRPr lang="en-US" sz="2400" dirty="0"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thaiDist"/>
                      <a:r>
                        <a:rPr lang="th-TH" sz="2400" dirty="0">
                          <a:effectLst/>
                          <a:latin typeface="Cordia New" panose="020B0304020202020204" pitchFamily="34" charset="-34"/>
                          <a:ea typeface="Calibri" panose="020F0502020204030204" pitchFamily="34" charset="0"/>
                          <a:cs typeface="TH SarabunIT๙" panose="020B0500040200020003" pitchFamily="34" charset="-34"/>
                        </a:rPr>
                        <a:t>ภายในวันที่ 31 ตุลาคม 2565</a:t>
                      </a:r>
                      <a:endParaRPr lang="en-US" sz="2400" dirty="0"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thaiDist"/>
                      <a:r>
                        <a:rPr lang="th-TH" sz="2400">
                          <a:effectLst/>
                          <a:latin typeface="Cordia New" panose="020B0304020202020204" pitchFamily="34" charset="-34"/>
                          <a:ea typeface="Calibri" panose="020F0502020204030204" pitchFamily="34" charset="0"/>
                          <a:cs typeface="TH SarabunIT๙" panose="020B0500040200020003" pitchFamily="34" charset="-34"/>
                        </a:rPr>
                        <a:t>สำนักพัฒนาฝีมือแรงงานเลย</a:t>
                      </a:r>
                      <a:endParaRPr lang="en-US" sz="2400"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0920753"/>
                  </a:ext>
                </a:extLst>
              </a:tr>
              <a:tr h="958533">
                <a:tc>
                  <a:txBody>
                    <a:bodyPr/>
                    <a:lstStyle/>
                    <a:p>
                      <a:pPr algn="thaiDist"/>
                      <a:r>
                        <a:rPr lang="th-TH" sz="2400" dirty="0">
                          <a:effectLst/>
                          <a:latin typeface="Cordia New" panose="020B0304020202020204" pitchFamily="34" charset="-34"/>
                          <a:ea typeface="Calibri" panose="020F0502020204030204" pitchFamily="34" charset="0"/>
                          <a:cs typeface="TH SarabunIT๙" panose="020B0500040200020003" pitchFamily="34" charset="-34"/>
                        </a:rPr>
                        <a:t>2. การประชุมคณะกรรมการขับเคลื่อนโครงการฯ ครั้งที่ 1/2566 </a:t>
                      </a:r>
                      <a:endParaRPr lang="en-US" sz="2400" dirty="0"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thaiDist"/>
                      <a:r>
                        <a:rPr lang="th-TH" sz="2400" dirty="0">
                          <a:effectLst/>
                          <a:latin typeface="Cordia New" panose="020B0304020202020204" pitchFamily="34" charset="-34"/>
                          <a:ea typeface="Calibri" panose="020F0502020204030204" pitchFamily="34" charset="0"/>
                          <a:cs typeface="TH SarabunIT๙" panose="020B0500040200020003" pitchFamily="34" charset="-34"/>
                        </a:rPr>
                        <a:t>วันที่ 30 พฤศจิกายน 2565</a:t>
                      </a:r>
                      <a:endParaRPr lang="en-US" sz="2400" dirty="0"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thaiDist"/>
                      <a:r>
                        <a:rPr lang="th-TH" sz="2400" dirty="0">
                          <a:effectLst/>
                          <a:latin typeface="Cordia New" panose="020B0304020202020204" pitchFamily="34" charset="-34"/>
                          <a:ea typeface="Calibri" panose="020F0502020204030204" pitchFamily="34" charset="0"/>
                          <a:cs typeface="TH SarabunIT๙" panose="020B0500040200020003" pitchFamily="34" charset="-34"/>
                        </a:rPr>
                        <a:t>สำนักพัฒนาฝีมือแรงงานเลย</a:t>
                      </a:r>
                      <a:endParaRPr lang="en-US" sz="2400" dirty="0"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3222511"/>
                  </a:ext>
                </a:extLst>
              </a:tr>
              <a:tr h="1052165">
                <a:tc>
                  <a:txBody>
                    <a:bodyPr/>
                    <a:lstStyle/>
                    <a:p>
                      <a:pPr algn="thaiDist"/>
                      <a:r>
                        <a:rPr lang="th-TH" sz="2400" dirty="0">
                          <a:effectLst/>
                          <a:latin typeface="Cordia New" panose="020B0304020202020204" pitchFamily="34" charset="-34"/>
                          <a:ea typeface="Calibri" panose="020F0502020204030204" pitchFamily="34" charset="0"/>
                          <a:cs typeface="TH SarabunIT๙" panose="020B0500040200020003" pitchFamily="34" charset="-34"/>
                        </a:rPr>
                        <a:t>3. การประชุมชี้แจงผู้อำนวยการโรงเรียนและครูแนะแนว</a:t>
                      </a:r>
                      <a:endParaRPr lang="en-US" sz="2400" dirty="0"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h-TH" sz="2400" dirty="0">
                          <a:effectLst/>
                          <a:latin typeface="Cordia New" panose="020B0304020202020204" pitchFamily="34" charset="-34"/>
                          <a:ea typeface="Calibri" panose="020F0502020204030204" pitchFamily="34" charset="0"/>
                          <a:cs typeface="TH SarabunIT๙" panose="020B0500040200020003" pitchFamily="34" charset="-34"/>
                        </a:rPr>
                        <a:t>วันที่ 8 ธันวาคม 2565</a:t>
                      </a:r>
                      <a:endParaRPr lang="en-US" sz="2400" dirty="0"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thaiDist"/>
                      <a:r>
                        <a:rPr lang="th-TH" sz="2400" dirty="0">
                          <a:effectLst/>
                          <a:latin typeface="Cordia New" panose="020B0304020202020204" pitchFamily="34" charset="-34"/>
                          <a:ea typeface="Calibri" panose="020F0502020204030204" pitchFamily="34" charset="0"/>
                          <a:cs typeface="TH SarabunIT๙" panose="020B0500040200020003" pitchFamily="34" charset="-34"/>
                        </a:rPr>
                        <a:t>สำนักงานจัดหางานจังหวัดเลย</a:t>
                      </a:r>
                      <a:endParaRPr lang="en-US" sz="2400" dirty="0"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6581636"/>
                  </a:ext>
                </a:extLst>
              </a:tr>
              <a:tr h="1278045">
                <a:tc>
                  <a:txBody>
                    <a:bodyPr/>
                    <a:lstStyle/>
                    <a:p>
                      <a:pPr algn="thaiDist"/>
                      <a:r>
                        <a:rPr lang="th-TH" sz="2400" b="0" dirty="0">
                          <a:solidFill>
                            <a:schemeClr val="tx1"/>
                          </a:solidFill>
                          <a:effectLst/>
                          <a:latin typeface="Cordia New" panose="020B0304020202020204" pitchFamily="34" charset="-34"/>
                          <a:ea typeface="Calibri" panose="020F0502020204030204" pitchFamily="34" charset="0"/>
                          <a:cs typeface="TH SarabunIT๙" panose="020B0500040200020003" pitchFamily="34" charset="-34"/>
                        </a:rPr>
                        <a:t>4. การสำรวจและจำแนกนักเรียนกลุ่มเป้าหมาย</a:t>
                      </a:r>
                      <a:endParaRPr lang="en-US" sz="2400" b="0" dirty="0">
                        <a:solidFill>
                          <a:schemeClr val="tx1"/>
                        </a:solidFill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h-TH" sz="2400" dirty="0">
                          <a:effectLst/>
                          <a:latin typeface="Cordia New" panose="020B0304020202020204" pitchFamily="34" charset="-34"/>
                          <a:ea typeface="Calibri" panose="020F0502020204030204" pitchFamily="34" charset="0"/>
                          <a:cs typeface="TH SarabunIT๙" panose="020B0500040200020003" pitchFamily="34" charset="-34"/>
                        </a:rPr>
                        <a:t>ระหว่างวันที่ 16 ธันวาคม 2565 – 31 มกราคม 2566</a:t>
                      </a:r>
                      <a:endParaRPr lang="en-US" sz="2400" dirty="0"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h-TH" sz="2400" dirty="0">
                          <a:effectLst/>
                          <a:latin typeface="Cordia New" panose="020B0304020202020204" pitchFamily="34" charset="-34"/>
                          <a:ea typeface="Calibri" panose="020F0502020204030204" pitchFamily="34" charset="0"/>
                          <a:cs typeface="TH SarabunIT๙" panose="020B0500040200020003" pitchFamily="34" charset="-34"/>
                        </a:rPr>
                        <a:t>หน่วยงานต้นสังกัดของสถานศึกษาและโรงเรียน</a:t>
                      </a:r>
                      <a:endParaRPr lang="en-US" sz="2400" dirty="0"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289859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35696" y="563662"/>
            <a:ext cx="5715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ปฏิทินการดำเนินงาน</a:t>
            </a: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IT๙" panose="020B0500040200020003" pitchFamily="34" charset="-34"/>
                <a:ea typeface="Angsana New" panose="02020603050405020304" pitchFamily="18" charset="-34"/>
                <a:cs typeface="TH SarabunIT๙" panose="020B0500040200020003" pitchFamily="34" charset="-34"/>
              </a:rPr>
              <a:t> </a:t>
            </a:r>
            <a:r>
              <a:rPr kumimoji="0" lang="th-TH" sz="2800" b="1" i="0" u="none" strike="noStrike" kern="1200" cap="none" spc="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ปีงบประมาณ พ.ศ. 256</a:t>
            </a: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IT๙" panose="020B0500040200020003" pitchFamily="34" charset="-34"/>
                <a:ea typeface="Angsana New" panose="02020603050405020304" pitchFamily="18" charset="-34"/>
                <a:cs typeface="TH SarabunIT๙" panose="020B0500040200020003" pitchFamily="34" charset="-34"/>
              </a:rPr>
              <a:t>6</a:t>
            </a:r>
            <a:endParaRPr kumimoji="0" lang="th-TH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PSK" pitchFamily="34" charset="-34"/>
              <a:ea typeface="+mn-ea"/>
              <a:cs typeface="TH SarabunPSK" pitchFamily="34" charset="-34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4D8FAC4-C257-C702-2EBE-AD62151839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6515962"/>
              </p:ext>
            </p:extLst>
          </p:nvPr>
        </p:nvGraphicFramePr>
        <p:xfrm>
          <a:off x="610362" y="1556792"/>
          <a:ext cx="7923275" cy="4475936"/>
        </p:xfrm>
        <a:graphic>
          <a:graphicData uri="http://schemas.openxmlformats.org/drawingml/2006/table">
            <a:tbl>
              <a:tblPr firstRow="1" firstCol="1" bandRow="1"/>
              <a:tblGrid>
                <a:gridCol w="3248947">
                  <a:extLst>
                    <a:ext uri="{9D8B030D-6E8A-4147-A177-3AD203B41FA5}">
                      <a16:colId xmlns:a16="http://schemas.microsoft.com/office/drawing/2014/main" val="3966724813"/>
                    </a:ext>
                  </a:extLst>
                </a:gridCol>
                <a:gridCol w="2220100">
                  <a:extLst>
                    <a:ext uri="{9D8B030D-6E8A-4147-A177-3AD203B41FA5}">
                      <a16:colId xmlns:a16="http://schemas.microsoft.com/office/drawing/2014/main" val="577949131"/>
                    </a:ext>
                  </a:extLst>
                </a:gridCol>
                <a:gridCol w="2454228">
                  <a:extLst>
                    <a:ext uri="{9D8B030D-6E8A-4147-A177-3AD203B41FA5}">
                      <a16:colId xmlns:a16="http://schemas.microsoft.com/office/drawing/2014/main" val="1218935965"/>
                    </a:ext>
                  </a:extLst>
                </a:gridCol>
              </a:tblGrid>
              <a:tr h="429187"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effectLst/>
                          <a:latin typeface="TH SarabunIT๙" panose="020B0500040200020003" pitchFamily="34" charset="-34"/>
                          <a:ea typeface="Calibri" panose="020F0502020204030204" pitchFamily="34" charset="0"/>
                          <a:cs typeface="TH SarabunIT๙" panose="020B0500040200020003" pitchFamily="34" charset="-34"/>
                        </a:rPr>
                        <a:t>ขั้นตอนการดำเนินงาน</a:t>
                      </a:r>
                      <a:endParaRPr lang="en-US" sz="2400" dirty="0">
                        <a:effectLst/>
                        <a:latin typeface="TH SarabunIT๙" panose="020B0500040200020003" pitchFamily="34" charset="-34"/>
                        <a:ea typeface="Cordia New" panose="020B0304020202020204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effectLst/>
                          <a:latin typeface="TH SarabunIT๙" panose="020B0500040200020003" pitchFamily="34" charset="-34"/>
                          <a:ea typeface="Calibri" panose="020F0502020204030204" pitchFamily="34" charset="0"/>
                          <a:cs typeface="TH SarabunIT๙" panose="020B0500040200020003" pitchFamily="34" charset="-34"/>
                        </a:rPr>
                        <a:t>กำหนดวันดำเนินงาน</a:t>
                      </a:r>
                      <a:endParaRPr lang="en-US" sz="2400" dirty="0">
                        <a:effectLst/>
                        <a:latin typeface="TH SarabunIT๙" panose="020B0500040200020003" pitchFamily="34" charset="-34"/>
                        <a:ea typeface="Cordia New" panose="020B0304020202020204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effectLst/>
                          <a:latin typeface="TH SarabunIT๙" panose="020B0500040200020003" pitchFamily="34" charset="-34"/>
                          <a:ea typeface="Calibri" panose="020F0502020204030204" pitchFamily="34" charset="0"/>
                          <a:cs typeface="TH SarabunIT๙" panose="020B0500040200020003" pitchFamily="34" charset="-34"/>
                        </a:rPr>
                        <a:t>หน่วยงานที่รับผิดชอบ</a:t>
                      </a:r>
                      <a:endParaRPr lang="en-US" sz="2400" dirty="0">
                        <a:effectLst/>
                        <a:latin typeface="TH SarabunIT๙" panose="020B0500040200020003" pitchFamily="34" charset="-34"/>
                        <a:ea typeface="Cordia New" panose="020B0304020202020204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9133188"/>
                  </a:ext>
                </a:extLst>
              </a:tr>
              <a:tr h="1803061">
                <a:tc>
                  <a:txBody>
                    <a:bodyPr/>
                    <a:lstStyle/>
                    <a:p>
                      <a:pPr algn="thaiDist"/>
                      <a:r>
                        <a:rPr lang="th-TH" sz="2400" dirty="0">
                          <a:effectLst/>
                          <a:latin typeface="TH SarabunIT๙" panose="020B0500040200020003" pitchFamily="34" charset="-34"/>
                          <a:ea typeface="Calibri" panose="020F0502020204030204" pitchFamily="34" charset="0"/>
                          <a:cs typeface="TH SarabunIT๙" panose="020B0500040200020003" pitchFamily="34" charset="-34"/>
                        </a:rPr>
                        <a:t>5. การสนับสนุนเงินสงเคราะห์ครอบครัวผู้มีรายได้น้อยและไร้ที่พึ่ง,เงินสงเคราะห์กองทุนคุ้มครองเด็ก, เงินทุนเพื่อการประกอบอาชีพ หรือเงินสงเคราะห์อื่น</a:t>
                      </a:r>
                      <a:endParaRPr lang="en-US" sz="2400" dirty="0">
                        <a:effectLst/>
                        <a:latin typeface="TH SarabunIT๙" panose="020B0500040200020003" pitchFamily="34" charset="-34"/>
                        <a:ea typeface="Cordia New" panose="020B0304020202020204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thaiDist"/>
                      <a:r>
                        <a:rPr lang="th-TH" sz="2400" dirty="0">
                          <a:effectLst/>
                          <a:latin typeface="TH SarabunIT๙" panose="020B0500040200020003" pitchFamily="34" charset="-34"/>
                          <a:ea typeface="Calibri" panose="020F0502020204030204" pitchFamily="34" charset="0"/>
                          <a:cs typeface="TH SarabunIT๙" panose="020B0500040200020003" pitchFamily="34" charset="-34"/>
                        </a:rPr>
                        <a:t>ระหว่างวันที่ </a:t>
                      </a:r>
                    </a:p>
                    <a:p>
                      <a:pPr algn="l"/>
                      <a:r>
                        <a:rPr lang="th-TH" sz="2400" dirty="0">
                          <a:effectLst/>
                          <a:latin typeface="TH SarabunIT๙" panose="020B0500040200020003" pitchFamily="34" charset="-34"/>
                          <a:ea typeface="Calibri" panose="020F0502020204030204" pitchFamily="34" charset="0"/>
                          <a:cs typeface="TH SarabunIT๙" panose="020B0500040200020003" pitchFamily="34" charset="-34"/>
                        </a:rPr>
                        <a:t>1 กุมภาพันธ์ – 30 กันยายน 2566</a:t>
                      </a:r>
                      <a:endParaRPr lang="en-US" sz="2400" dirty="0">
                        <a:effectLst/>
                        <a:latin typeface="TH SarabunIT๙" panose="020B0500040200020003" pitchFamily="34" charset="-34"/>
                        <a:ea typeface="Cordia New" panose="020B0304020202020204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thaiDist"/>
                      <a:r>
                        <a:rPr lang="th-TH" sz="2400" dirty="0">
                          <a:effectLst/>
                          <a:latin typeface="TH SarabunIT๙" panose="020B0500040200020003" pitchFamily="34" charset="-34"/>
                          <a:ea typeface="Calibri" panose="020F0502020204030204" pitchFamily="34" charset="0"/>
                          <a:cs typeface="TH SarabunIT๙" panose="020B0500040200020003" pitchFamily="34" charset="-34"/>
                        </a:rPr>
                        <a:t>- สำนักงานพัฒนาสังคมและ</a:t>
                      </a:r>
                      <a:endParaRPr lang="en-US" sz="2400" dirty="0">
                        <a:effectLst/>
                        <a:latin typeface="TH SarabunIT๙" panose="020B0500040200020003" pitchFamily="34" charset="-34"/>
                        <a:ea typeface="Cordia New" panose="020B0304020202020204" pitchFamily="34" charset="-34"/>
                        <a:cs typeface="TH SarabunIT๙" panose="020B0500040200020003" pitchFamily="34" charset="-34"/>
                      </a:endParaRPr>
                    </a:p>
                    <a:p>
                      <a:pPr algn="thaiDist"/>
                      <a:r>
                        <a:rPr lang="th-TH" sz="2400" dirty="0">
                          <a:effectLst/>
                          <a:latin typeface="TH SarabunIT๙" panose="020B0500040200020003" pitchFamily="34" charset="-34"/>
                          <a:ea typeface="Calibri" panose="020F0502020204030204" pitchFamily="34" charset="0"/>
                          <a:cs typeface="TH SarabunIT๙" panose="020B0500040200020003" pitchFamily="34" charset="-34"/>
                        </a:rPr>
                        <a:t>  ความมั่นคงของมนุษย์</a:t>
                      </a:r>
                      <a:endParaRPr lang="en-US" sz="2400" dirty="0">
                        <a:effectLst/>
                        <a:latin typeface="TH SarabunIT๙" panose="020B0500040200020003" pitchFamily="34" charset="-34"/>
                        <a:ea typeface="Cordia New" panose="020B0304020202020204" pitchFamily="34" charset="-34"/>
                        <a:cs typeface="TH SarabunIT๙" panose="020B0500040200020003" pitchFamily="34" charset="-34"/>
                      </a:endParaRPr>
                    </a:p>
                    <a:p>
                      <a:pPr algn="thaiDist"/>
                      <a:r>
                        <a:rPr lang="th-TH" sz="2400" dirty="0">
                          <a:effectLst/>
                          <a:latin typeface="TH SarabunIT๙" panose="020B0500040200020003" pitchFamily="34" charset="-34"/>
                          <a:ea typeface="Calibri" panose="020F0502020204030204" pitchFamily="34" charset="0"/>
                          <a:cs typeface="TH SarabunIT๙" panose="020B0500040200020003" pitchFamily="34" charset="-34"/>
                        </a:rPr>
                        <a:t>- หอการค้าจังหวัดเลย</a:t>
                      </a:r>
                      <a:endParaRPr lang="en-US" sz="2400" dirty="0">
                        <a:effectLst/>
                        <a:latin typeface="TH SarabunIT๙" panose="020B0500040200020003" pitchFamily="34" charset="-34"/>
                        <a:ea typeface="Cordia New" panose="020B0304020202020204" pitchFamily="34" charset="-34"/>
                        <a:cs typeface="TH SarabunIT๙" panose="020B0500040200020003" pitchFamily="34" charset="-34"/>
                      </a:endParaRPr>
                    </a:p>
                    <a:p>
                      <a:pPr algn="thaiDist"/>
                      <a:r>
                        <a:rPr lang="th-TH" sz="2400" dirty="0">
                          <a:effectLst/>
                          <a:latin typeface="TH SarabunIT๙" panose="020B0500040200020003" pitchFamily="34" charset="-34"/>
                          <a:ea typeface="Calibri" panose="020F0502020204030204" pitchFamily="34" charset="0"/>
                          <a:cs typeface="TH SarabunIT๙" panose="020B0500040200020003" pitchFamily="34" charset="-34"/>
                        </a:rPr>
                        <a:t>- สภาอุตสาหกรรม</a:t>
                      </a:r>
                      <a:endParaRPr lang="en-US" sz="2400" dirty="0">
                        <a:effectLst/>
                        <a:latin typeface="TH SarabunIT๙" panose="020B0500040200020003" pitchFamily="34" charset="-34"/>
                        <a:ea typeface="Cordia New" panose="020B0304020202020204" pitchFamily="34" charset="-34"/>
                        <a:cs typeface="TH SarabunIT๙" panose="020B0500040200020003" pitchFamily="34" charset="-34"/>
                      </a:endParaRPr>
                    </a:p>
                    <a:p>
                      <a:pPr algn="thaiDist"/>
                      <a:r>
                        <a:rPr lang="th-TH" sz="2400" dirty="0">
                          <a:effectLst/>
                          <a:latin typeface="TH SarabunIT๙" panose="020B0500040200020003" pitchFamily="34" charset="-34"/>
                          <a:ea typeface="Calibri" panose="020F0502020204030204" pitchFamily="34" charset="0"/>
                          <a:cs typeface="TH SarabunIT๙" panose="020B0500040200020003" pitchFamily="34" charset="-34"/>
                        </a:rPr>
                        <a:t>  จังหวัดเลย</a:t>
                      </a:r>
                      <a:endParaRPr lang="en-US" sz="2400" dirty="0">
                        <a:effectLst/>
                        <a:latin typeface="TH SarabunIT๙" panose="020B0500040200020003" pitchFamily="34" charset="-34"/>
                        <a:ea typeface="Cordia New" panose="020B0304020202020204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5851244"/>
                  </a:ext>
                </a:extLst>
              </a:tr>
              <a:tr h="1486429">
                <a:tc>
                  <a:txBody>
                    <a:bodyPr/>
                    <a:lstStyle/>
                    <a:p>
                      <a:pPr algn="thaiDist"/>
                      <a:r>
                        <a:rPr lang="th-TH" sz="2400" dirty="0">
                          <a:effectLst/>
                          <a:latin typeface="TH SarabunIT๙" panose="020B0500040200020003" pitchFamily="34" charset="-34"/>
                          <a:ea typeface="Calibri" panose="020F0502020204030204" pitchFamily="34" charset="0"/>
                          <a:cs typeface="TH SarabunIT๙" panose="020B0500040200020003" pitchFamily="34" charset="-34"/>
                        </a:rPr>
                        <a:t>6. การนำนักเรียนกลุ่มเป้าหมายไปศึกษาดูงานที่สำนักงานพัฒนาฝีมือแรงงานเลย</a:t>
                      </a:r>
                      <a:endParaRPr lang="en-US" sz="2400" dirty="0">
                        <a:effectLst/>
                        <a:latin typeface="TH SarabunIT๙" panose="020B0500040200020003" pitchFamily="34" charset="-34"/>
                        <a:ea typeface="Cordia New" panose="020B0304020202020204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h-TH" sz="2400" dirty="0">
                          <a:effectLst/>
                          <a:latin typeface="TH SarabunIT๙" panose="020B0500040200020003" pitchFamily="34" charset="-34"/>
                          <a:ea typeface="Calibri" panose="020F0502020204030204" pitchFamily="34" charset="0"/>
                          <a:cs typeface="TH SarabunIT๙" panose="020B0500040200020003" pitchFamily="34" charset="-34"/>
                        </a:rPr>
                        <a:t>ระหว่างวันที่              </a:t>
                      </a:r>
                    </a:p>
                    <a:p>
                      <a:pPr algn="l"/>
                      <a:r>
                        <a:rPr lang="th-TH" sz="2400" dirty="0">
                          <a:effectLst/>
                          <a:latin typeface="TH SarabunIT๙" panose="020B0500040200020003" pitchFamily="34" charset="-34"/>
                          <a:ea typeface="Calibri" panose="020F0502020204030204" pitchFamily="34" charset="0"/>
                          <a:cs typeface="TH SarabunIT๙" panose="020B0500040200020003" pitchFamily="34" charset="-34"/>
                        </a:rPr>
                        <a:t>1 กุมภาพันธ์ – 31 มีนาคม 2566</a:t>
                      </a:r>
                      <a:endParaRPr lang="en-US" sz="2400" dirty="0">
                        <a:effectLst/>
                        <a:latin typeface="TH SarabunIT๙" panose="020B0500040200020003" pitchFamily="34" charset="-34"/>
                        <a:ea typeface="Cordia New" panose="020B0304020202020204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thaiDist"/>
                      <a:r>
                        <a:rPr lang="th-TH" sz="2400" dirty="0">
                          <a:effectLst/>
                          <a:latin typeface="TH SarabunIT๙" panose="020B0500040200020003" pitchFamily="34" charset="-34"/>
                          <a:ea typeface="Calibri" panose="020F0502020204030204" pitchFamily="34" charset="0"/>
                          <a:cs typeface="TH SarabunIT๙" panose="020B0500040200020003" pitchFamily="34" charset="-34"/>
                        </a:rPr>
                        <a:t>- โรงเรียน</a:t>
                      </a:r>
                      <a:endParaRPr lang="en-US" sz="2400" dirty="0">
                        <a:effectLst/>
                        <a:latin typeface="TH SarabunIT๙" panose="020B0500040200020003" pitchFamily="34" charset="-34"/>
                        <a:ea typeface="Cordia New" panose="020B0304020202020204" pitchFamily="34" charset="-34"/>
                        <a:cs typeface="TH SarabunIT๙" panose="020B0500040200020003" pitchFamily="34" charset="-34"/>
                      </a:endParaRPr>
                    </a:p>
                    <a:p>
                      <a:pPr algn="thaiDist"/>
                      <a:r>
                        <a:rPr lang="th-TH" sz="2400" dirty="0">
                          <a:effectLst/>
                          <a:latin typeface="TH SarabunIT๙" panose="020B0500040200020003" pitchFamily="34" charset="-34"/>
                          <a:ea typeface="Calibri" panose="020F0502020204030204" pitchFamily="34" charset="0"/>
                          <a:cs typeface="TH SarabunIT๙" panose="020B0500040200020003" pitchFamily="34" charset="-34"/>
                        </a:rPr>
                        <a:t>- สำนักงานพัฒนาฝีมือ</a:t>
                      </a:r>
                      <a:endParaRPr lang="en-US" sz="2400" dirty="0">
                        <a:effectLst/>
                        <a:latin typeface="TH SarabunIT๙" panose="020B0500040200020003" pitchFamily="34" charset="-34"/>
                        <a:ea typeface="Cordia New" panose="020B0304020202020204" pitchFamily="34" charset="-34"/>
                        <a:cs typeface="TH SarabunIT๙" panose="020B0500040200020003" pitchFamily="34" charset="-34"/>
                      </a:endParaRPr>
                    </a:p>
                    <a:p>
                      <a:pPr algn="thaiDist"/>
                      <a:r>
                        <a:rPr lang="th-TH" sz="2400" dirty="0">
                          <a:effectLst/>
                          <a:latin typeface="TH SarabunIT๙" panose="020B0500040200020003" pitchFamily="34" charset="-34"/>
                          <a:ea typeface="Calibri" panose="020F0502020204030204" pitchFamily="34" charset="0"/>
                          <a:cs typeface="TH SarabunIT๙" panose="020B0500040200020003" pitchFamily="34" charset="-34"/>
                        </a:rPr>
                        <a:t>  แรงงานเลย</a:t>
                      </a:r>
                      <a:endParaRPr lang="en-US" sz="2400" dirty="0">
                        <a:effectLst/>
                        <a:latin typeface="TH SarabunIT๙" panose="020B0500040200020003" pitchFamily="34" charset="-34"/>
                        <a:ea typeface="Cordia New" panose="020B0304020202020204" pitchFamily="34" charset="-34"/>
                        <a:cs typeface="TH SarabunIT๙" panose="020B0500040200020003" pitchFamily="34" charset="-34"/>
                      </a:endParaRPr>
                    </a:p>
                    <a:p>
                      <a:pPr algn="thaiDist"/>
                      <a:r>
                        <a:rPr lang="th-TH" sz="2400" dirty="0">
                          <a:effectLst/>
                          <a:latin typeface="TH SarabunIT๙" panose="020B0500040200020003" pitchFamily="34" charset="-34"/>
                          <a:ea typeface="Calibri" panose="020F0502020204030204" pitchFamily="34" charset="0"/>
                          <a:cs typeface="TH SarabunIT๙" panose="020B0500040200020003" pitchFamily="34" charset="-34"/>
                        </a:rPr>
                        <a:t>- อปท.</a:t>
                      </a:r>
                      <a:endParaRPr lang="en-US" sz="2400" dirty="0">
                        <a:effectLst/>
                        <a:latin typeface="TH SarabunIT๙" panose="020B0500040200020003" pitchFamily="34" charset="-34"/>
                        <a:ea typeface="Cordia New" panose="020B0304020202020204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79839156"/>
                  </a:ext>
                </a:extLst>
              </a:tr>
              <a:tr h="676684">
                <a:tc>
                  <a:txBody>
                    <a:bodyPr/>
                    <a:lstStyle/>
                    <a:p>
                      <a:pPr algn="thaiDist"/>
                      <a:r>
                        <a:rPr lang="th-TH" sz="2400" dirty="0">
                          <a:effectLst/>
                          <a:latin typeface="TH SarabunIT๙" panose="020B0500040200020003" pitchFamily="34" charset="-34"/>
                          <a:ea typeface="Calibri" panose="020F0502020204030204" pitchFamily="34" charset="0"/>
                          <a:cs typeface="TH SarabunIT๙" panose="020B0500040200020003" pitchFamily="34" charset="-34"/>
                        </a:rPr>
                        <a:t>7. การฝึกอบรมทักษะด้านอาชีพ</a:t>
                      </a:r>
                      <a:endParaRPr lang="en-US" sz="2400" dirty="0">
                        <a:effectLst/>
                        <a:latin typeface="TH SarabunIT๙" panose="020B0500040200020003" pitchFamily="34" charset="-34"/>
                        <a:ea typeface="Cordia New" panose="020B0304020202020204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thaiDist"/>
                      <a:r>
                        <a:rPr lang="th-TH" sz="2400" dirty="0">
                          <a:effectLst/>
                          <a:latin typeface="TH SarabunIT๙" panose="020B0500040200020003" pitchFamily="34" charset="-34"/>
                          <a:ea typeface="Calibri" panose="020F0502020204030204" pitchFamily="34" charset="0"/>
                          <a:cs typeface="TH SarabunIT๙" panose="020B0500040200020003" pitchFamily="34" charset="-34"/>
                        </a:rPr>
                        <a:t>เปิดฝึกอบรมวันที่ </a:t>
                      </a:r>
                      <a:endParaRPr lang="en-US" sz="2400" dirty="0">
                        <a:effectLst/>
                        <a:latin typeface="TH SarabunIT๙" panose="020B0500040200020003" pitchFamily="34" charset="-34"/>
                        <a:ea typeface="Cordia New" panose="020B0304020202020204" pitchFamily="34" charset="-34"/>
                        <a:cs typeface="TH SarabunIT๙" panose="020B0500040200020003" pitchFamily="34" charset="-34"/>
                      </a:endParaRPr>
                    </a:p>
                    <a:p>
                      <a:pPr algn="thaiDist"/>
                      <a:r>
                        <a:rPr lang="th-TH" sz="2400" dirty="0">
                          <a:effectLst/>
                          <a:latin typeface="TH SarabunIT๙" panose="020B0500040200020003" pitchFamily="34" charset="-34"/>
                          <a:ea typeface="Calibri" panose="020F0502020204030204" pitchFamily="34" charset="0"/>
                          <a:cs typeface="TH SarabunIT๙" panose="020B0500040200020003" pitchFamily="34" charset="-34"/>
                        </a:rPr>
                        <a:t>20 เมษายน 2566</a:t>
                      </a:r>
                      <a:endParaRPr lang="en-US" sz="2400" dirty="0">
                        <a:effectLst/>
                        <a:latin typeface="TH SarabunIT๙" panose="020B0500040200020003" pitchFamily="34" charset="-34"/>
                        <a:ea typeface="Cordia New" panose="020B0304020202020204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h-TH" sz="2400" dirty="0">
                          <a:effectLst/>
                          <a:latin typeface="TH SarabunIT๙" panose="020B0500040200020003" pitchFamily="34" charset="-34"/>
                          <a:ea typeface="Calibri" panose="020F0502020204030204" pitchFamily="34" charset="0"/>
                          <a:cs typeface="TH SarabunIT๙" panose="020B0500040200020003" pitchFamily="34" charset="-34"/>
                        </a:rPr>
                        <a:t>สำนักงานพัฒนาฝีมือแรงงานเลย</a:t>
                      </a:r>
                      <a:endParaRPr lang="en-US" sz="2400" dirty="0">
                        <a:effectLst/>
                        <a:latin typeface="TH SarabunIT๙" panose="020B0500040200020003" pitchFamily="34" charset="-34"/>
                        <a:ea typeface="Cordia New" panose="020B0304020202020204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41368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92361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B3110C4-4837-5C2E-5A28-84309AD4DD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3983591"/>
              </p:ext>
            </p:extLst>
          </p:nvPr>
        </p:nvGraphicFramePr>
        <p:xfrm>
          <a:off x="583595" y="1346682"/>
          <a:ext cx="7976810" cy="4164636"/>
        </p:xfrm>
        <a:graphic>
          <a:graphicData uri="http://schemas.openxmlformats.org/drawingml/2006/table">
            <a:tbl>
              <a:tblPr firstRow="1" firstCol="1" bandRow="1"/>
              <a:tblGrid>
                <a:gridCol w="3270899">
                  <a:extLst>
                    <a:ext uri="{9D8B030D-6E8A-4147-A177-3AD203B41FA5}">
                      <a16:colId xmlns:a16="http://schemas.microsoft.com/office/drawing/2014/main" val="314479705"/>
                    </a:ext>
                  </a:extLst>
                </a:gridCol>
                <a:gridCol w="2235100">
                  <a:extLst>
                    <a:ext uri="{9D8B030D-6E8A-4147-A177-3AD203B41FA5}">
                      <a16:colId xmlns:a16="http://schemas.microsoft.com/office/drawing/2014/main" val="25187878"/>
                    </a:ext>
                  </a:extLst>
                </a:gridCol>
                <a:gridCol w="2470811">
                  <a:extLst>
                    <a:ext uri="{9D8B030D-6E8A-4147-A177-3AD203B41FA5}">
                      <a16:colId xmlns:a16="http://schemas.microsoft.com/office/drawing/2014/main" val="3290441468"/>
                    </a:ext>
                  </a:extLst>
                </a:gridCol>
              </a:tblGrid>
              <a:tr h="416464"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effectLst/>
                          <a:latin typeface="TH SarabunIT๙" panose="020B0500040200020003" pitchFamily="34" charset="-34"/>
                          <a:ea typeface="Calibri" panose="020F0502020204030204" pitchFamily="34" charset="0"/>
                          <a:cs typeface="TH SarabunIT๙" panose="020B0500040200020003" pitchFamily="34" charset="-34"/>
                        </a:rPr>
                        <a:t>ขั้นตอนการดำเนินงาน</a:t>
                      </a:r>
                      <a:endParaRPr lang="en-US" sz="2400" dirty="0">
                        <a:effectLst/>
                        <a:latin typeface="TH SarabunIT๙" panose="020B0500040200020003" pitchFamily="34" charset="-34"/>
                        <a:ea typeface="Cordia New" panose="020B0304020202020204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>
                          <a:effectLst/>
                          <a:latin typeface="TH SarabunIT๙" panose="020B0500040200020003" pitchFamily="34" charset="-34"/>
                          <a:ea typeface="Calibri" panose="020F0502020204030204" pitchFamily="34" charset="0"/>
                          <a:cs typeface="TH SarabunIT๙" panose="020B0500040200020003" pitchFamily="34" charset="-34"/>
                        </a:rPr>
                        <a:t>กำหนดวันดำเนินงาน</a:t>
                      </a:r>
                      <a:endParaRPr lang="en-US" sz="2400">
                        <a:effectLst/>
                        <a:latin typeface="TH SarabunIT๙" panose="020B0500040200020003" pitchFamily="34" charset="-34"/>
                        <a:ea typeface="Cordia New" panose="020B0304020202020204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>
                          <a:effectLst/>
                          <a:latin typeface="TH SarabunIT๙" panose="020B0500040200020003" pitchFamily="34" charset="-34"/>
                          <a:ea typeface="Calibri" panose="020F0502020204030204" pitchFamily="34" charset="0"/>
                          <a:cs typeface="TH SarabunIT๙" panose="020B0500040200020003" pitchFamily="34" charset="-34"/>
                        </a:rPr>
                        <a:t>หน่วยงานที่รับผิดชอบ</a:t>
                      </a:r>
                      <a:endParaRPr lang="en-US" sz="2400">
                        <a:effectLst/>
                        <a:latin typeface="TH SarabunIT๙" panose="020B0500040200020003" pitchFamily="34" charset="-34"/>
                        <a:ea typeface="Cordia New" panose="020B0304020202020204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0024301"/>
                  </a:ext>
                </a:extLst>
              </a:tr>
              <a:tr h="2082318">
                <a:tc>
                  <a:txBody>
                    <a:bodyPr/>
                    <a:lstStyle/>
                    <a:p>
                      <a:pPr algn="thaiDist"/>
                      <a:r>
                        <a:rPr lang="th-TH" sz="2400" dirty="0">
                          <a:effectLst/>
                          <a:latin typeface="TH SarabunIT๙" panose="020B0500040200020003" pitchFamily="34" charset="-34"/>
                          <a:ea typeface="Calibri" panose="020F0502020204030204" pitchFamily="34" charset="0"/>
                          <a:cs typeface="TH SarabunIT๙" panose="020B0500040200020003" pitchFamily="34" charset="-34"/>
                        </a:rPr>
                        <a:t>8. การจัดเตรียมตำแหน่งงานรองรับหลังผ่านการฝึกอบรม</a:t>
                      </a:r>
                      <a:endParaRPr lang="en-US" sz="2400" dirty="0">
                        <a:effectLst/>
                        <a:latin typeface="TH SarabunIT๙" panose="020B0500040200020003" pitchFamily="34" charset="-34"/>
                        <a:ea typeface="Cordia New" panose="020B0304020202020204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thaiDist"/>
                      <a:r>
                        <a:rPr lang="th-TH" sz="2400" dirty="0">
                          <a:effectLst/>
                          <a:latin typeface="TH SarabunIT๙" panose="020B0500040200020003" pitchFamily="34" charset="-34"/>
                          <a:ea typeface="Calibri" panose="020F0502020204030204" pitchFamily="34" charset="0"/>
                          <a:cs typeface="TH SarabunIT๙" panose="020B0500040200020003" pitchFamily="34" charset="-34"/>
                        </a:rPr>
                        <a:t>เมษายน - กันยายน 2566</a:t>
                      </a:r>
                      <a:endParaRPr lang="en-US" sz="2400" dirty="0">
                        <a:effectLst/>
                        <a:latin typeface="TH SarabunIT๙" panose="020B0500040200020003" pitchFamily="34" charset="-34"/>
                        <a:ea typeface="Cordia New" panose="020B0304020202020204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thaiDist"/>
                      <a:r>
                        <a:rPr lang="th-TH" sz="2400" dirty="0">
                          <a:effectLst/>
                          <a:latin typeface="TH SarabunIT๙" panose="020B0500040200020003" pitchFamily="34" charset="-34"/>
                          <a:ea typeface="Calibri" panose="020F0502020204030204" pitchFamily="34" charset="0"/>
                          <a:cs typeface="TH SarabunIT๙" panose="020B0500040200020003" pitchFamily="34" charset="-34"/>
                        </a:rPr>
                        <a:t>- สำนักงานจัดหางาน</a:t>
                      </a:r>
                      <a:endParaRPr lang="en-US" sz="2400" dirty="0">
                        <a:effectLst/>
                        <a:latin typeface="TH SarabunIT๙" panose="020B0500040200020003" pitchFamily="34" charset="-34"/>
                        <a:ea typeface="Cordia New" panose="020B0304020202020204" pitchFamily="34" charset="-34"/>
                        <a:cs typeface="TH SarabunIT๙" panose="020B0500040200020003" pitchFamily="34" charset="-34"/>
                      </a:endParaRPr>
                    </a:p>
                    <a:p>
                      <a:pPr algn="thaiDist"/>
                      <a:r>
                        <a:rPr lang="th-TH" sz="2400" dirty="0">
                          <a:effectLst/>
                          <a:latin typeface="TH SarabunIT๙" panose="020B0500040200020003" pitchFamily="34" charset="-34"/>
                          <a:ea typeface="Calibri" panose="020F0502020204030204" pitchFamily="34" charset="0"/>
                          <a:cs typeface="TH SarabunIT๙" panose="020B0500040200020003" pitchFamily="34" charset="-34"/>
                        </a:rPr>
                        <a:t>  จังหวัดเลย</a:t>
                      </a:r>
                      <a:endParaRPr lang="en-US" sz="2400" dirty="0">
                        <a:effectLst/>
                        <a:latin typeface="TH SarabunIT๙" panose="020B0500040200020003" pitchFamily="34" charset="-34"/>
                        <a:ea typeface="Cordia New" panose="020B0304020202020204" pitchFamily="34" charset="-34"/>
                        <a:cs typeface="TH SarabunIT๙" panose="020B0500040200020003" pitchFamily="34" charset="-34"/>
                      </a:endParaRPr>
                    </a:p>
                    <a:p>
                      <a:pPr algn="thaiDist"/>
                      <a:r>
                        <a:rPr lang="th-TH" sz="2400" dirty="0">
                          <a:effectLst/>
                          <a:latin typeface="TH SarabunIT๙" panose="020B0500040200020003" pitchFamily="34" charset="-34"/>
                          <a:ea typeface="Calibri" panose="020F0502020204030204" pitchFamily="34" charset="0"/>
                          <a:cs typeface="TH SarabunIT๙" panose="020B0500040200020003" pitchFamily="34" charset="-34"/>
                        </a:rPr>
                        <a:t>- หอการค้าจังหวัดเลย</a:t>
                      </a:r>
                      <a:endParaRPr lang="en-US" sz="2400" dirty="0">
                        <a:effectLst/>
                        <a:latin typeface="TH SarabunIT๙" panose="020B0500040200020003" pitchFamily="34" charset="-34"/>
                        <a:ea typeface="Cordia New" panose="020B0304020202020204" pitchFamily="34" charset="-34"/>
                        <a:cs typeface="TH SarabunIT๙" panose="020B0500040200020003" pitchFamily="34" charset="-34"/>
                      </a:endParaRPr>
                    </a:p>
                    <a:p>
                      <a:pPr algn="thaiDist"/>
                      <a:r>
                        <a:rPr lang="th-TH" sz="2400" dirty="0">
                          <a:effectLst/>
                          <a:latin typeface="TH SarabunIT๙" panose="020B0500040200020003" pitchFamily="34" charset="-34"/>
                          <a:ea typeface="Calibri" panose="020F0502020204030204" pitchFamily="34" charset="0"/>
                          <a:cs typeface="TH SarabunIT๙" panose="020B0500040200020003" pitchFamily="34" charset="-34"/>
                        </a:rPr>
                        <a:t>- สภาอุตสาหกรรม</a:t>
                      </a:r>
                      <a:endParaRPr lang="en-US" sz="2400" dirty="0">
                        <a:effectLst/>
                        <a:latin typeface="TH SarabunIT๙" panose="020B0500040200020003" pitchFamily="34" charset="-34"/>
                        <a:ea typeface="Cordia New" panose="020B0304020202020204" pitchFamily="34" charset="-34"/>
                        <a:cs typeface="TH SarabunIT๙" panose="020B0500040200020003" pitchFamily="34" charset="-34"/>
                      </a:endParaRPr>
                    </a:p>
                    <a:p>
                      <a:pPr algn="thaiDist"/>
                      <a:r>
                        <a:rPr lang="th-TH" sz="2400" dirty="0">
                          <a:effectLst/>
                          <a:latin typeface="TH SarabunIT๙" panose="020B0500040200020003" pitchFamily="34" charset="-34"/>
                          <a:ea typeface="Calibri" panose="020F0502020204030204" pitchFamily="34" charset="0"/>
                          <a:cs typeface="TH SarabunIT๙" panose="020B0500040200020003" pitchFamily="34" charset="-34"/>
                        </a:rPr>
                        <a:t>  จังหวัดเลย</a:t>
                      </a:r>
                      <a:endParaRPr lang="en-US" sz="2400" dirty="0">
                        <a:effectLst/>
                        <a:latin typeface="TH SarabunIT๙" panose="020B0500040200020003" pitchFamily="34" charset="-34"/>
                        <a:ea typeface="Cordia New" panose="020B0304020202020204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6657751"/>
                  </a:ext>
                </a:extLst>
              </a:tr>
              <a:tr h="832927">
                <a:tc>
                  <a:txBody>
                    <a:bodyPr/>
                    <a:lstStyle/>
                    <a:p>
                      <a:pPr algn="thaiDist"/>
                      <a:r>
                        <a:rPr lang="th-TH" sz="2400">
                          <a:effectLst/>
                          <a:latin typeface="TH SarabunIT๙" panose="020B0500040200020003" pitchFamily="34" charset="-34"/>
                          <a:ea typeface="Calibri" panose="020F0502020204030204" pitchFamily="34" charset="0"/>
                          <a:cs typeface="TH SarabunIT๙" panose="020B0500040200020003" pitchFamily="34" charset="-34"/>
                        </a:rPr>
                        <a:t>9.การติดตามและประเมินผลการดำเนินงานโครงการฯ </a:t>
                      </a:r>
                      <a:endParaRPr lang="en-US" sz="2400">
                        <a:effectLst/>
                        <a:latin typeface="TH SarabunIT๙" panose="020B0500040200020003" pitchFamily="34" charset="-34"/>
                        <a:ea typeface="Cordia New" panose="020B0304020202020204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h-TH" sz="2400" dirty="0">
                          <a:effectLst/>
                          <a:latin typeface="TH SarabunIT๙" panose="020B0500040200020003" pitchFamily="34" charset="-34"/>
                          <a:ea typeface="Calibri" panose="020F0502020204030204" pitchFamily="34" charset="0"/>
                          <a:cs typeface="TH SarabunIT๙" panose="020B0500040200020003" pitchFamily="34" charset="-34"/>
                        </a:rPr>
                        <a:t>เริ่มโครงการฯ ถึง สิ้นสุดโครงการฯ</a:t>
                      </a:r>
                      <a:endParaRPr lang="en-US" sz="2400" dirty="0">
                        <a:effectLst/>
                        <a:latin typeface="TH SarabunIT๙" panose="020B0500040200020003" pitchFamily="34" charset="-34"/>
                        <a:ea typeface="Cordia New" panose="020B0304020202020204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h-TH" sz="2400">
                          <a:effectLst/>
                          <a:latin typeface="TH SarabunIT๙" panose="020B0500040200020003" pitchFamily="34" charset="-34"/>
                          <a:ea typeface="Calibri" panose="020F0502020204030204" pitchFamily="34" charset="0"/>
                          <a:cs typeface="TH SarabunIT๙" panose="020B0500040200020003" pitchFamily="34" charset="-34"/>
                        </a:rPr>
                        <a:t>สำนักงานพัฒนาฝีมือแรงงานเลย</a:t>
                      </a:r>
                      <a:endParaRPr lang="en-US" sz="2400">
                        <a:effectLst/>
                        <a:latin typeface="TH SarabunIT๙" panose="020B0500040200020003" pitchFamily="34" charset="-34"/>
                        <a:ea typeface="Cordia New" panose="020B0304020202020204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0605338"/>
                  </a:ext>
                </a:extLst>
              </a:tr>
              <a:tr h="832927">
                <a:tc>
                  <a:txBody>
                    <a:bodyPr/>
                    <a:lstStyle/>
                    <a:p>
                      <a:pPr algn="thaiDist"/>
                      <a:r>
                        <a:rPr lang="th-TH" sz="2400" dirty="0">
                          <a:effectLst/>
                          <a:latin typeface="TH SarabunIT๙" panose="020B0500040200020003" pitchFamily="34" charset="-34"/>
                          <a:ea typeface="Calibri" panose="020F0502020204030204" pitchFamily="34" charset="0"/>
                          <a:cs typeface="TH SarabunIT๙" panose="020B0500040200020003" pitchFamily="34" charset="-34"/>
                        </a:rPr>
                        <a:t>10.สรุปรายงานผลการดำเนินโครงการฯ ให้กรมพัฒนาฝีมือแรงงาน</a:t>
                      </a:r>
                      <a:endParaRPr lang="en-US" sz="2400" dirty="0">
                        <a:effectLst/>
                        <a:latin typeface="TH SarabunIT๙" panose="020B0500040200020003" pitchFamily="34" charset="-34"/>
                        <a:ea typeface="Cordia New" panose="020B0304020202020204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thaiDist"/>
                      <a:r>
                        <a:rPr lang="th-TH" sz="2400" dirty="0">
                          <a:effectLst/>
                          <a:latin typeface="TH SarabunIT๙" panose="020B0500040200020003" pitchFamily="34" charset="-34"/>
                          <a:ea typeface="Calibri" panose="020F0502020204030204" pitchFamily="34" charset="0"/>
                          <a:cs typeface="TH SarabunIT๙" panose="020B0500040200020003" pitchFamily="34" charset="-34"/>
                        </a:rPr>
                        <a:t>สิ้นสุดโครงการฯ</a:t>
                      </a:r>
                      <a:endParaRPr lang="en-US" sz="2400" dirty="0">
                        <a:effectLst/>
                        <a:latin typeface="TH SarabunIT๙" panose="020B0500040200020003" pitchFamily="34" charset="-34"/>
                        <a:ea typeface="Cordia New" panose="020B0304020202020204" pitchFamily="34" charset="-34"/>
                        <a:cs typeface="TH SarabunIT๙" panose="020B0500040200020003" pitchFamily="34" charset="-34"/>
                      </a:endParaRPr>
                    </a:p>
                    <a:p>
                      <a:pPr algn="thaiDist"/>
                      <a:r>
                        <a:rPr lang="th-TH" sz="2400" dirty="0">
                          <a:effectLst/>
                          <a:latin typeface="TH SarabunIT๙" panose="020B0500040200020003" pitchFamily="34" charset="-34"/>
                          <a:ea typeface="Calibri" panose="020F0502020204030204" pitchFamily="34" charset="0"/>
                          <a:cs typeface="TH SarabunIT๙" panose="020B0500040200020003" pitchFamily="34" charset="-34"/>
                        </a:rPr>
                        <a:t>(ตุลาคม 2566)</a:t>
                      </a:r>
                      <a:endParaRPr lang="en-US" sz="2400" dirty="0">
                        <a:effectLst/>
                        <a:latin typeface="TH SarabunIT๙" panose="020B0500040200020003" pitchFamily="34" charset="-34"/>
                        <a:ea typeface="Cordia New" panose="020B0304020202020204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h-TH" sz="2400" dirty="0">
                          <a:effectLst/>
                          <a:latin typeface="TH SarabunIT๙" panose="020B0500040200020003" pitchFamily="34" charset="-34"/>
                          <a:ea typeface="Calibri" panose="020F0502020204030204" pitchFamily="34" charset="0"/>
                          <a:cs typeface="TH SarabunIT๙" panose="020B0500040200020003" pitchFamily="34" charset="-34"/>
                        </a:rPr>
                        <a:t>สำนักงานพัฒนาฝีมือแรงงานเลย</a:t>
                      </a:r>
                      <a:endParaRPr lang="en-US" sz="2400" dirty="0">
                        <a:effectLst/>
                        <a:latin typeface="TH SarabunIT๙" panose="020B0500040200020003" pitchFamily="34" charset="-34"/>
                        <a:ea typeface="Cordia New" panose="020B0304020202020204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5439967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A19E11BA-F660-054F-2BB4-140F10A5B1CF}"/>
              </a:ext>
            </a:extLst>
          </p:cNvPr>
          <p:cNvSpPr txBox="1"/>
          <p:nvPr/>
        </p:nvSpPr>
        <p:spPr>
          <a:xfrm>
            <a:off x="2071670" y="428604"/>
            <a:ext cx="5715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ปฏิทินการดำเนินงาน</a:t>
            </a: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IT๙" panose="020B0500040200020003" pitchFamily="34" charset="-34"/>
                <a:ea typeface="Angsana New" panose="02020603050405020304" pitchFamily="18" charset="-34"/>
                <a:cs typeface="TH SarabunIT๙" panose="020B0500040200020003" pitchFamily="34" charset="-34"/>
              </a:rPr>
              <a:t> </a:t>
            </a:r>
            <a:r>
              <a:rPr kumimoji="0" lang="th-TH" sz="2800" b="1" i="0" u="none" strike="noStrike" kern="1200" cap="none" spc="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ปีงบประมาณ พ.ศ. 256</a:t>
            </a: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IT๙" panose="020B0500040200020003" pitchFamily="34" charset="-34"/>
                <a:ea typeface="Angsana New" panose="02020603050405020304" pitchFamily="18" charset="-34"/>
                <a:cs typeface="TH SarabunIT๙" panose="020B0500040200020003" pitchFamily="34" charset="-34"/>
              </a:rPr>
              <a:t>6</a:t>
            </a:r>
            <a:endParaRPr kumimoji="0" lang="th-TH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PSK" pitchFamily="34" charset="-34"/>
              <a:ea typeface="+mn-ea"/>
              <a:cs typeface="TH SarabunPSK" pitchFamily="34" charset="-34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533400" y="1560576"/>
            <a:ext cx="8245093" cy="52640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PSK"/>
              <a:ea typeface="+mn-ea"/>
              <a:cs typeface="TH SarabunPSK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/>
                <a:ea typeface="+mn-ea"/>
                <a:cs typeface="TH SarabunPSK"/>
              </a:rPr>
              <a:t>   </a:t>
            </a:r>
            <a:endParaRPr kumimoji="0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527795" y="6415430"/>
            <a:ext cx="81280" cy="19939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-235" normalizeH="0" baseline="0" noProof="0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9</a:t>
            </a: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8E5E50-7DBB-7013-328C-F884F702E76A}"/>
              </a:ext>
            </a:extLst>
          </p:cNvPr>
          <p:cNvSpPr txBox="1"/>
          <p:nvPr/>
        </p:nvSpPr>
        <p:spPr>
          <a:xfrm>
            <a:off x="702818" y="764704"/>
            <a:ext cx="8075675" cy="47705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260475" algn="l"/>
              </a:tabLst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dia New" panose="020B0304020202020204" pitchFamily="34" charset="-34"/>
                <a:ea typeface="Angsana New" panose="02020603050405020304" pitchFamily="18" charset="-34"/>
                <a:cs typeface="TH SarabunIT๙" panose="020B0500040200020003" pitchFamily="34" charset="-34"/>
              </a:rPr>
              <a:t>การสำรวจและจำแนกนักเรียนกลุ่มเป้าหมาย</a:t>
            </a:r>
          </a:p>
          <a:p>
            <a:pPr marL="0" marR="0" lvl="0" indent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260475" algn="l"/>
              </a:tabLst>
              <a:defRPr/>
            </a:pP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dia New" panose="020B0304020202020204" pitchFamily="34" charset="-34"/>
                <a:ea typeface="Angsana New" panose="02020603050405020304" pitchFamily="18" charset="-34"/>
                <a:cs typeface="TH SarabunIT๙" panose="020B0500040200020003" pitchFamily="34" charset="-34"/>
              </a:rPr>
              <a:t>หน่วยงานผู้รับผิดชอบหลัก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IT๙" panose="020B0500040200020003" pitchFamily="34" charset="-34"/>
                <a:ea typeface="Angsana New" panose="02020603050405020304" pitchFamily="18" charset="-34"/>
                <a:cs typeface="Cordia New" panose="020B0304020202020204" pitchFamily="34" charset="-34"/>
              </a:rPr>
              <a:t>:</a:t>
            </a: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IT๙" panose="020B0500040200020003" pitchFamily="34" charset="-34"/>
                <a:ea typeface="Angsana New" panose="02020603050405020304" pitchFamily="18" charset="-34"/>
                <a:cs typeface="Cordia New" panose="020B0304020202020204" pitchFamily="34" charset="-34"/>
              </a:rPr>
              <a:t> </a:t>
            </a: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IT๙" panose="020B0500040200020003" pitchFamily="34" charset="-34"/>
                <a:ea typeface="Angsana New" panose="02020603050405020304" pitchFamily="18" charset="-34"/>
                <a:cs typeface="TH SarabunIT๙" panose="020B0500040200020003" pitchFamily="34" charset="-34"/>
              </a:rPr>
              <a:t>หน่วยงานต้นสังกัดของโรงเรียน และโรงเรียน</a:t>
            </a:r>
          </a:p>
          <a:p>
            <a:pPr marL="0" marR="0" lvl="0" indent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260475" algn="l"/>
              </a:tabLst>
              <a:defRPr/>
            </a:pPr>
            <a:r>
              <a:rPr lang="th-TH" sz="2800" dirty="0"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  <a:t>แนวทางการขับเคลื่อนโครงการฯ ในปีงบประมาณ พ.ศ. 2566 มี 2 ประเด็น</a:t>
            </a:r>
            <a:endParaRPr kumimoji="0" lang="th-TH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IT๙" panose="020B0500040200020003" pitchFamily="34" charset="-34"/>
              <a:ea typeface="Angsana New" panose="02020603050405020304" pitchFamily="18" charset="-34"/>
              <a:cs typeface="TH SarabunIT๙" panose="020B0500040200020003" pitchFamily="34" charset="-34"/>
            </a:endParaRPr>
          </a:p>
          <a:p>
            <a:pPr marL="457200" marR="0" lvl="0" indent="-45720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>
                <a:tab pos="1260475" algn="l"/>
              </a:tabLst>
              <a:defRPr/>
            </a:pPr>
            <a:r>
              <a:rPr lang="th-TH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IT๙" panose="020B0500040200020003" pitchFamily="34" charset="-34"/>
              </a:rPr>
              <a:t>การเพิ่มจำนวนนักเรียนกลุ่มเป้าหมายมาเข้าร่วมโครงการฯ ให้ได้มากที่สุดโดยมีแนวทาง คือ  </a:t>
            </a:r>
            <a:endParaRPr lang="th-TH" dirty="0"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1260475" algn="l"/>
              </a:tabLst>
              <a:defRPr/>
            </a:pPr>
            <a:r>
              <a:rPr lang="th-TH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	</a:t>
            </a:r>
            <a:r>
              <a:rPr lang="th-TH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IT๙" panose="020B0500040200020003" pitchFamily="34" charset="-34"/>
              </a:rPr>
              <a:t>1) การสำรวจนักเรียนกลุ่มเป้าหมายควรจะต้องมีการจำแนกให้มี        ความชัดเจน โดยมีแนวทางการจำแนกกลุ่มนักเรียนเป้าหมาย ดังนี้</a:t>
            </a:r>
            <a:r>
              <a:rPr lang="th-TH" dirty="0"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        </a:t>
            </a:r>
            <a:r>
              <a:rPr lang="th-TH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IT๙" panose="020B0500040200020003" pitchFamily="34" charset="-34"/>
              </a:rPr>
              <a:t>	           	</a:t>
            </a:r>
            <a:r>
              <a:rPr lang="th-TH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IT๙" panose="020B0500040200020003" pitchFamily="34" charset="-34"/>
              </a:rPr>
              <a:t>กลุ่มที่ 1</a:t>
            </a:r>
            <a:r>
              <a:rPr lang="th-TH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IT๙" panose="020B0500040200020003" pitchFamily="34" charset="-34"/>
              </a:rPr>
              <a:t> กลุ่มที่จะต้องหางานทำเพื่อช่วยผู้ปกครองหารายได้จุนเจือครอบครัว จะต้องหาวิธีการที่จะสร้างความเข้าใจกับผู้ปกครองและนักเรียนกลุ่มเป้าหมายเพื่อจะนำมาเข้าร่วมโครงการฯ ให้ได้จำนวนมากที่สุด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1260475" algn="l"/>
              </a:tabLst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dia New" panose="020B0304020202020204" pitchFamily="34" charset="-34"/>
              <a:ea typeface="Cordia New" panose="020B0304020202020204" pitchFamily="34" charset="-34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7016578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533400" y="1560576"/>
            <a:ext cx="8245093" cy="52640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PSK"/>
              <a:ea typeface="+mn-ea"/>
              <a:cs typeface="TH SarabunPSK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/>
                <a:ea typeface="+mn-ea"/>
                <a:cs typeface="TH SarabunPSK"/>
              </a:rPr>
              <a:t>   </a:t>
            </a:r>
            <a:endParaRPr kumimoji="0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527795" y="6415430"/>
            <a:ext cx="81280" cy="19939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-235" normalizeH="0" baseline="0" noProof="0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9</a:t>
            </a: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8E5E50-7DBB-7013-328C-F884F702E76A}"/>
              </a:ext>
            </a:extLst>
          </p:cNvPr>
          <p:cNvSpPr txBox="1"/>
          <p:nvPr/>
        </p:nvSpPr>
        <p:spPr>
          <a:xfrm>
            <a:off x="721183" y="476672"/>
            <a:ext cx="8075675" cy="6256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260475" algn="l"/>
              </a:tabLst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dia New" panose="020B0304020202020204" pitchFamily="34" charset="-34"/>
                <a:ea typeface="Angsana New" panose="02020603050405020304" pitchFamily="18" charset="-34"/>
                <a:cs typeface="TH SarabunIT๙" panose="020B0500040200020003" pitchFamily="34" charset="-34"/>
              </a:rPr>
              <a:t>การสำรวจและจำแนกนักเรียนกลุ่มเป้าหมาย</a:t>
            </a:r>
            <a:endParaRPr lang="th-TH" b="1" dirty="0">
              <a:solidFill>
                <a:prstClr val="black"/>
              </a:solidFill>
              <a:latin typeface="Cordia New" panose="020B0304020202020204" pitchFamily="34" charset="-34"/>
              <a:ea typeface="Angsana New" panose="02020603050405020304" pitchFamily="18" charset="-34"/>
              <a:cs typeface="TH SarabunIT๙" panose="020B0500040200020003" pitchFamily="34" charset="-34"/>
            </a:endParaRPr>
          </a:p>
          <a:p>
            <a:pPr marL="0" marR="0" lvl="0" indent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260475" algn="l"/>
              </a:tabLst>
              <a:defRPr/>
            </a:pPr>
            <a:r>
              <a:rPr lang="th-TH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IT๙" panose="020B0500040200020003" pitchFamily="34" charset="-34"/>
              </a:rPr>
              <a:t>	</a:t>
            </a:r>
            <a:r>
              <a:rPr lang="th-TH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IT๙" panose="020B0500040200020003" pitchFamily="34" charset="-34"/>
              </a:rPr>
              <a:t>กลุ่มที่ 2</a:t>
            </a:r>
            <a:r>
              <a:rPr lang="th-TH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IT๙" panose="020B0500040200020003" pitchFamily="34" charset="-34"/>
              </a:rPr>
              <a:t> กลุ่มที่จะต้องดูแลผู้ป่วยติดเตียง ผู้สูงอายุ ผู้พิการ                                  ที่บ้านไม่สามารถไปทำงานนอกบ้านได้ ต้องสร้างความมั่นใจให้เห็นว่า                 เมื่อฝึกอบรมจบมาแล้วสามารถทำงานที่บ้านได้ โดยคณะกรรมการขับเคลื่อนโครงการฯ พิจารณาหาแนวทางสนับสนุน</a:t>
            </a:r>
            <a:endParaRPr lang="th-TH" dirty="0"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L="0" marR="0" lvl="0" indent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260475" algn="l"/>
              </a:tabLst>
              <a:defRPr/>
            </a:pPr>
            <a:r>
              <a:rPr lang="th-TH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IT๙" panose="020B0500040200020003" pitchFamily="34" charset="-34"/>
              </a:rPr>
              <a:t>	</a:t>
            </a:r>
            <a:r>
              <a:rPr lang="th-TH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IT๙" panose="020B0500040200020003" pitchFamily="34" charset="-34"/>
              </a:rPr>
              <a:t>กลุ่มที่ 3</a:t>
            </a:r>
            <a:r>
              <a:rPr lang="th-TH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IT๙" panose="020B0500040200020003" pitchFamily="34" charset="-34"/>
              </a:rPr>
              <a:t> กลุ่มที่ไปเรียนต่อการศึกษานอกระบบ (กศน.) กลุ่มนี้ต้องให้การสนับสนุนให้มีการฝึกอบรมทักษะด้านอาชีพควบคู่กับการเรียนการศึกษานอกระบบ (กศน.) ด้วย</a:t>
            </a:r>
            <a:endParaRPr lang="th-TH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H SarabunIT๙" panose="020B0500040200020003" pitchFamily="34" charset="-34"/>
            </a:endParaRPr>
          </a:p>
          <a:p>
            <a:pPr marL="0" marR="0" lvl="0" indent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260475" algn="l"/>
              </a:tabLst>
              <a:defRPr/>
            </a:pPr>
            <a:r>
              <a:rPr lang="th-TH" dirty="0">
                <a:solidFill>
                  <a:prstClr val="black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IT๙" panose="020B0500040200020003" pitchFamily="34" charset="-34"/>
              </a:rPr>
              <a:t>	</a:t>
            </a:r>
            <a:r>
              <a:rPr lang="th-TH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IT๙" panose="020B0500040200020003" pitchFamily="34" charset="-34"/>
              </a:rPr>
              <a:t>กลุ่มที่ 4</a:t>
            </a:r>
            <a:r>
              <a:rPr lang="th-TH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IT๙" panose="020B0500040200020003" pitchFamily="34" charset="-34"/>
              </a:rPr>
              <a:t> กลุ่มที่มีความลังเลไม่สามารถตัดสินใจได้และเปลี่ยนใจกลับไปเรียนต่อในระบบ</a:t>
            </a:r>
          </a:p>
          <a:p>
            <a:pPr marL="0" marR="0" lvl="0" indent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260475" algn="l"/>
              </a:tabLst>
              <a:defRPr/>
            </a:pPr>
            <a:r>
              <a:rPr lang="th-TH" dirty="0">
                <a:latin typeface="Calibri" panose="020F0502020204030204" pitchFamily="34" charset="0"/>
                <a:ea typeface="Calibri" panose="020F0502020204030204" pitchFamily="34" charset="0"/>
                <a:cs typeface="TH SarabunIT๙" panose="020B0500040200020003" pitchFamily="34" charset="-34"/>
              </a:rPr>
              <a:t>	</a:t>
            </a:r>
            <a:r>
              <a:rPr lang="th-TH" u="sng" dirty="0">
                <a:effectLst/>
                <a:latin typeface="TH SarabunIT๙" panose="020B0500040200020003" pitchFamily="34" charset="-34"/>
                <a:ea typeface="Calibri" panose="020F0502020204030204" pitchFamily="34" charset="0"/>
                <a:cs typeface="Cordia New" panose="020B0304020202020204" pitchFamily="34" charset="-34"/>
              </a:rPr>
              <a:t>กลุ่มที่ 5</a:t>
            </a:r>
            <a:r>
              <a:rPr lang="th-TH" dirty="0">
                <a:effectLst/>
                <a:latin typeface="TH SarabunIT๙" panose="020B0500040200020003" pitchFamily="34" charset="-34"/>
                <a:ea typeface="Calibri" panose="020F0502020204030204" pitchFamily="34" charset="0"/>
                <a:cs typeface="Cordia New" panose="020B0304020202020204" pitchFamily="34" charset="-34"/>
              </a:rPr>
              <a:t> กลุ่มที่สภาพร่างกายไม่พร้อมทั้งทางด้านร่างกายหรือสติปัญญาไม่สามารถเรียนต่อได้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L="1371600" algn="thaiDist">
              <a:lnSpc>
                <a:spcPct val="115000"/>
              </a:lnSpc>
              <a:spcAft>
                <a:spcPts val="1000"/>
              </a:spcAft>
            </a:pPr>
            <a:r>
              <a:rPr lang="th-TH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IT๙" panose="020B0500040200020003" pitchFamily="34" charset="-34"/>
              </a:rPr>
              <a:t>	สำหรับกลุ่มที่ 4-5 อาจให้ความสนใจน้อยลงไป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L="0" marR="0" lvl="0" indent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260475" algn="l"/>
              </a:tabLst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dia New" panose="020B0304020202020204" pitchFamily="34" charset="-34"/>
              <a:ea typeface="Cordia New" panose="020B0304020202020204" pitchFamily="34" charset="-34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8193667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533400" y="1560576"/>
            <a:ext cx="8245093" cy="52640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PSK"/>
              <a:ea typeface="+mn-ea"/>
              <a:cs typeface="TH SarabunPSK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/>
                <a:ea typeface="+mn-ea"/>
                <a:cs typeface="TH SarabunPSK"/>
              </a:rPr>
              <a:t>   </a:t>
            </a:r>
            <a:endParaRPr kumimoji="0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527795" y="6415430"/>
            <a:ext cx="81280" cy="19939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-235" normalizeH="0" baseline="0" noProof="0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9</a:t>
            </a: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8E5E50-7DBB-7013-328C-F884F702E76A}"/>
              </a:ext>
            </a:extLst>
          </p:cNvPr>
          <p:cNvSpPr txBox="1"/>
          <p:nvPr/>
        </p:nvSpPr>
        <p:spPr>
          <a:xfrm>
            <a:off x="533399" y="914773"/>
            <a:ext cx="8245094" cy="47705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260475" algn="l"/>
              </a:tabLst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dia New" panose="020B0304020202020204" pitchFamily="34" charset="-34"/>
                <a:ea typeface="Angsana New" panose="02020603050405020304" pitchFamily="18" charset="-34"/>
                <a:cs typeface="TH SarabunIT๙" panose="020B0500040200020003" pitchFamily="34" charset="-34"/>
              </a:rPr>
              <a:t>การสำรวจและจำแนกนักเรียนกลุ่มเป้าหมาย</a:t>
            </a:r>
            <a:endParaRPr lang="th-TH" b="1" dirty="0">
              <a:solidFill>
                <a:prstClr val="black"/>
              </a:solidFill>
              <a:latin typeface="Cordia New" panose="020B0304020202020204" pitchFamily="34" charset="-34"/>
              <a:ea typeface="Angsana New" panose="02020603050405020304" pitchFamily="18" charset="-34"/>
              <a:cs typeface="TH SarabunIT๙" panose="020B0500040200020003" pitchFamily="34" charset="-34"/>
            </a:endParaRPr>
          </a:p>
          <a:p>
            <a:pPr marL="0" marR="0" lvl="0" indent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260475" algn="l"/>
              </a:tabLst>
              <a:defRPr/>
            </a:pPr>
            <a:r>
              <a:rPr lang="th-TH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IT๙" panose="020B0500040200020003" pitchFamily="34" charset="-34"/>
              </a:rPr>
              <a:t>	</a:t>
            </a:r>
            <a:r>
              <a:rPr lang="th-TH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IT๙" panose="020B0500040200020003" pitchFamily="34" charset="-34"/>
              </a:rPr>
              <a:t>2) บทบาทของครูแนะแนว</a:t>
            </a:r>
          </a:p>
          <a:p>
            <a:pPr marL="0" marR="0" lvl="0" indent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260475" algn="l"/>
              </a:tabLst>
              <a:defRPr/>
            </a:pPr>
            <a:r>
              <a:rPr lang="th-TH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IT๙" panose="020B0500040200020003" pitchFamily="34" charset="-34"/>
              </a:rPr>
              <a:t>เน้นบทบาทของครูแนะแนวในการทำหน้าที่สำรวจนักเรียนกลุ่มเป้าหมายและการสร้างความเข้าใจกับผู้ปกครองและนักเรียนกลุ่มเป้าหมาย </a:t>
            </a:r>
          </a:p>
          <a:p>
            <a:pPr marL="0" marR="0" lvl="0" indent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260475" algn="l"/>
              </a:tabLst>
              <a:defRPr/>
            </a:pPr>
            <a:r>
              <a:rPr lang="th-TH" dirty="0">
                <a:latin typeface="Calibri" panose="020F0502020204030204" pitchFamily="34" charset="0"/>
                <a:ea typeface="Calibri" panose="020F0502020204030204" pitchFamily="34" charset="0"/>
                <a:cs typeface="TH SarabunIT๙" panose="020B0500040200020003" pitchFamily="34" charset="-34"/>
              </a:rPr>
              <a:t>	  </a:t>
            </a:r>
            <a:r>
              <a:rPr lang="th-TH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IT๙" panose="020B0500040200020003" pitchFamily="34" charset="-34"/>
              </a:rPr>
              <a:t> - ต้องให้ความรู้ความเข้าใจในสิทธิประโยชน์ที่จะได้รับจากการเข้าร่วมโครงการฯ เช่น เรียนฟรี อยู่ฟรี กินฟรี มีรายได้ชดเชยในระหว่างการฝึกอบรมให้กับครอบครัว โอกาสมีงานทำสูง มีค่าแรงที่สูงขึ้น เป็นต้น</a:t>
            </a:r>
          </a:p>
          <a:p>
            <a:pPr marL="0" marR="0" lvl="0" indent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260475" algn="l"/>
              </a:tabLst>
              <a:defRPr/>
            </a:pPr>
            <a:r>
              <a:rPr lang="th-TH" dirty="0">
                <a:latin typeface="Calibri" panose="020F0502020204030204" pitchFamily="34" charset="0"/>
                <a:ea typeface="Calibri" panose="020F0502020204030204" pitchFamily="34" charset="0"/>
                <a:cs typeface="TH SarabunIT๙" panose="020B0500040200020003" pitchFamily="34" charset="-34"/>
              </a:rPr>
              <a:t>	</a:t>
            </a:r>
            <a:r>
              <a:rPr lang="th-TH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IT๙" panose="020B0500040200020003" pitchFamily="34" charset="-34"/>
              </a:rPr>
              <a:t>   - ต้องให้รายละเอียดของเงินสงเคราะห์ประเภทต่างๆ ที่จะให้ความช่วยเหลือชดเชยรายได้ให้แก่ครอบครัวอย่างชัดเจนว่าจะได้อะไรบ้าง เป็นเงินจำนวนเท่าไร เป็นจำนวนกี่งวด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L="0" marR="0" lvl="0" indent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260475" algn="l"/>
              </a:tabLst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dia New" panose="020B0304020202020204" pitchFamily="34" charset="-34"/>
              <a:ea typeface="Cordia New" panose="020B0304020202020204" pitchFamily="34" charset="-34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5282999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533400" y="1560576"/>
            <a:ext cx="8245093" cy="52640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PSK"/>
              <a:ea typeface="+mn-ea"/>
              <a:cs typeface="TH SarabunPSK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/>
                <a:ea typeface="+mn-ea"/>
                <a:cs typeface="TH SarabunPSK"/>
              </a:rPr>
              <a:t>   </a:t>
            </a:r>
            <a:endParaRPr kumimoji="0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527795" y="6415430"/>
            <a:ext cx="81280" cy="19939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-235" normalizeH="0" baseline="0" noProof="0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9</a:t>
            </a: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8E5E50-7DBB-7013-328C-F884F702E76A}"/>
              </a:ext>
            </a:extLst>
          </p:cNvPr>
          <p:cNvSpPr txBox="1"/>
          <p:nvPr/>
        </p:nvSpPr>
        <p:spPr>
          <a:xfrm>
            <a:off x="533399" y="404664"/>
            <a:ext cx="8245094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260475" algn="l"/>
              </a:tabLst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dia New" panose="020B0304020202020204" pitchFamily="34" charset="-34"/>
                <a:ea typeface="Angsana New" panose="02020603050405020304" pitchFamily="18" charset="-34"/>
                <a:cs typeface="TH SarabunIT๙" panose="020B0500040200020003" pitchFamily="34" charset="-34"/>
              </a:rPr>
              <a:t>การสำรวจและจำแนกนักเรียนกลุ่มเป้าหมาย</a:t>
            </a:r>
          </a:p>
          <a:p>
            <a:pPr marL="342900" marR="0" lvl="0" indent="-34290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>
                <a:tab pos="1260475" algn="l"/>
              </a:tabLst>
              <a:defRPr/>
            </a:pPr>
            <a:r>
              <a:rPr lang="en-US" sz="2400" dirty="0">
                <a:effectLst/>
                <a:latin typeface="TH SarabunIT๙" panose="020B0500040200020003" pitchFamily="34" charset="-34"/>
                <a:ea typeface="Calibri" panose="020F0502020204030204" pitchFamily="34" charset="0"/>
                <a:cs typeface="Cordia New" panose="020B0304020202020204" pitchFamily="34" charset="-34"/>
              </a:rPr>
              <a:t> </a:t>
            </a:r>
            <a:r>
              <a:rPr lang="th-TH" dirty="0">
                <a:effectLst/>
                <a:latin typeface="TH SarabunIT๙" panose="020B0500040200020003" pitchFamily="34" charset="-34"/>
                <a:ea typeface="Calibri" panose="020F0502020204030204" pitchFamily="34" charset="0"/>
                <a:cs typeface="Cordia New" panose="020B0304020202020204" pitchFamily="34" charset="-34"/>
              </a:rPr>
              <a:t>การเพิ่มจำนวนการมีงานทำของนักเรียนกลุ่มเป้าหมายที่จบการฝึกอบรมตามโครงการฯ ให้ได้มากที่สุด โดยมีแนวทางคือ</a:t>
            </a:r>
          </a:p>
          <a:p>
            <a:pPr marR="0" lvl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1260475" algn="l"/>
              </a:tabLst>
              <a:defRPr/>
            </a:pPr>
            <a:r>
              <a:rPr lang="th-TH" dirty="0">
                <a:latin typeface="Calibri" panose="020F0502020204030204" pitchFamily="34" charset="0"/>
                <a:ea typeface="Calibri" panose="020F0502020204030204" pitchFamily="34" charset="0"/>
                <a:cs typeface="TH SarabunIT๙" panose="020B0500040200020003" pitchFamily="34" charset="-34"/>
              </a:rPr>
              <a:t>	</a:t>
            </a:r>
            <a:r>
              <a:rPr lang="th-TH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IT๙" panose="020B0500040200020003" pitchFamily="34" charset="-34"/>
              </a:rPr>
              <a:t> 1) การสร้างความเข้าใจกับนักเรียนกลุ่มเป้าหมายก่อนจบการฝึกอบรม จากประสบการณ์ที่ผ่านมาพบว่าตำแหน่งงานว่างที่รองรับไม่เป็นที่สนใจของนักเรียนกลุ่มเป้าหมาย ดังนั้นก่อนจบฝึกอบรมต้องทำความเข้าใจอีกครั้งให้นักเรียนได้ตัดสินใจทำงานสาขาอาชีพตามที่ผ่านการฝึกอบรมแล้วค่อยพัฒนาหรือเปลี่ยนงานตามที่ตนเองสนใจในภายหลัง</a:t>
            </a:r>
          </a:p>
          <a:p>
            <a:pPr marR="0" lvl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1260475" algn="l"/>
              </a:tabLst>
              <a:defRPr/>
            </a:pPr>
            <a:r>
              <a:rPr lang="th-TH" dirty="0">
                <a:latin typeface="Calibri" panose="020F0502020204030204" pitchFamily="34" charset="0"/>
                <a:ea typeface="Calibri" panose="020F0502020204030204" pitchFamily="34" charset="0"/>
                <a:cs typeface="TH SarabunIT๙" panose="020B0500040200020003" pitchFamily="34" charset="-34"/>
              </a:rPr>
              <a:t>	</a:t>
            </a:r>
            <a:r>
              <a:rPr lang="th-TH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IT๙" panose="020B0500040200020003" pitchFamily="34" charset="-34"/>
              </a:rPr>
              <a:t>2) การส่งเสริมการทำอาชีพอิสระ ในอนาคตควรสนับสนุนให้มีการประกอบอาชีพอิสระ โดยหน่วยงานที่เกี่ยวข้องอาจหาทุน เครื่องมือและอุปกรณ์ที่จำเป็นสำหรับการประกอบอาชีพอิสระที่บ้านของตนเอง</a:t>
            </a:r>
          </a:p>
          <a:p>
            <a:pPr marR="0" lvl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1260475" algn="l"/>
              </a:tabLst>
              <a:defRPr/>
            </a:pPr>
            <a:r>
              <a:rPr lang="th-TH" dirty="0"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  <a:t>	3) การวางแผนการมีงานทำของนักเรียนกลุ่มเป้าหมาย ต้องวางแผนและเตรียมความพร้อมตำแหน่งงานว่างตั้งแต่ในช่วงแรกของการกำหนดหลักสูตรที่จะเปิดฝึกอบรม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lvl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1260475" algn="l"/>
              </a:tabLst>
              <a:defRPr/>
            </a:pP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L="0" marR="0" lvl="0" indent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260475" algn="l"/>
              </a:tabLst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dia New" panose="020B0304020202020204" pitchFamily="34" charset="-34"/>
              <a:ea typeface="Cordia New" panose="020B0304020202020204" pitchFamily="34" charset="-34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6229339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533400" y="1560576"/>
            <a:ext cx="8245093" cy="52640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PSK"/>
              <a:ea typeface="+mn-ea"/>
              <a:cs typeface="TH SarabunPSK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/>
                <a:ea typeface="+mn-ea"/>
                <a:cs typeface="TH SarabunPSK"/>
              </a:rPr>
              <a:t>   </a:t>
            </a:r>
            <a:endParaRPr kumimoji="0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527795" y="6415430"/>
            <a:ext cx="81280" cy="19939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-235" normalizeH="0" baseline="0" noProof="0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9</a:t>
            </a: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8E5E50-7DBB-7013-328C-F884F702E76A}"/>
              </a:ext>
            </a:extLst>
          </p:cNvPr>
          <p:cNvSpPr txBox="1"/>
          <p:nvPr/>
        </p:nvSpPr>
        <p:spPr>
          <a:xfrm>
            <a:off x="702818" y="764704"/>
            <a:ext cx="8075675" cy="47705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260475" algn="l"/>
              </a:tabLst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dia New" panose="020B0304020202020204" pitchFamily="34" charset="-34"/>
                <a:ea typeface="Angsana New" panose="02020603050405020304" pitchFamily="18" charset="-34"/>
                <a:cs typeface="TH SarabunIT๙" panose="020B0500040200020003" pitchFamily="34" charset="-34"/>
              </a:rPr>
              <a:t>การสำรวจและจำแนกนักเรียนกลุ่มเป้าหมาย</a:t>
            </a:r>
          </a:p>
          <a:p>
            <a:pPr marL="0" marR="0" lvl="0" indent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260475" algn="l"/>
              </a:tabLst>
              <a:defRPr/>
            </a:pP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dia New" panose="020B0304020202020204" pitchFamily="34" charset="-34"/>
                <a:ea typeface="Angsana New" panose="02020603050405020304" pitchFamily="18" charset="-34"/>
                <a:cs typeface="TH SarabunIT๙" panose="020B0500040200020003" pitchFamily="34" charset="-34"/>
              </a:rPr>
              <a:t>      (หน่วยงานผู้รับผิดชอบหลัก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IT๙" panose="020B0500040200020003" pitchFamily="34" charset="-34"/>
                <a:ea typeface="Angsana New" panose="02020603050405020304" pitchFamily="18" charset="-34"/>
                <a:cs typeface="Cordia New" panose="020B0304020202020204" pitchFamily="34" charset="-34"/>
              </a:rPr>
              <a:t>:</a:t>
            </a: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IT๙" panose="020B0500040200020003" pitchFamily="34" charset="-34"/>
                <a:ea typeface="Angsana New" panose="02020603050405020304" pitchFamily="18" charset="-34"/>
                <a:cs typeface="Cordia New" panose="020B0304020202020204" pitchFamily="34" charset="-34"/>
              </a:rPr>
              <a:t> </a:t>
            </a: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IT๙" panose="020B0500040200020003" pitchFamily="34" charset="-34"/>
                <a:ea typeface="Angsana New" panose="02020603050405020304" pitchFamily="18" charset="-34"/>
                <a:cs typeface="TH SarabunIT๙" panose="020B0500040200020003" pitchFamily="34" charset="-34"/>
              </a:rPr>
              <a:t>หน่วยงานต้นสังกัดของโรงเรียน และโรงเรียน)</a:t>
            </a:r>
          </a:p>
          <a:p>
            <a:pPr marL="457200" marR="0" lvl="0" indent="-45720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>
                <a:tab pos="1260475" algn="l"/>
              </a:tabLst>
              <a:defRPr/>
            </a:pP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dia New" panose="020B0304020202020204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สำรวจและจำแนกนักเรียนกลุ่มเป้าหมายที่ต้องการฝึกอบรมตามโครงการฯ และสรุปผลตามแบบสำรวจ (แบบ ก, แบบ ข, แบบ ค) เพื่อส่งให้หน่วยงานที่เกี่ยวข้องดำเนินการต่อไป ได้แก่ สำนักงานพัฒนาฝีมือแรงงานเลย สำนักงานพัฒนาสังคมฯ และ สำนักงานส่งเสริมการปกครองท้องถิ่นจังหวัดเลย </a:t>
            </a:r>
          </a:p>
          <a:p>
            <a:pPr marL="457200" marR="0" lvl="0" indent="-45720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>
                <a:tab pos="1260475" algn="l"/>
              </a:tabLst>
              <a:defRPr/>
            </a:pPr>
            <a:r>
              <a:rPr lang="th-TH" dirty="0">
                <a:solidFill>
                  <a:prstClr val="black"/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สอบถามสาเหตุนักเรียนกลุ่มเป้าหมายที่ไม่เรียนต่อและไม่เข้าร่วมฝึกอบรมตามโครงการ (</a:t>
            </a:r>
            <a:r>
              <a:rPr lang="en-US" dirty="0">
                <a:solidFill>
                  <a:prstClr val="black"/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TH SarabunIT๙" panose="020B0500040200020003" pitchFamily="34" charset="-34"/>
                <a:hlinkClick r:id="rId2"/>
              </a:rPr>
              <a:t>http://webapp.ombudsman.go.th/qform</a:t>
            </a:r>
            <a:r>
              <a:rPr lang="th-TH" dirty="0">
                <a:solidFill>
                  <a:prstClr val="black"/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)</a:t>
            </a:r>
          </a:p>
          <a:p>
            <a:pPr marL="457200" marR="0" lvl="0" indent="-45720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>
                <a:tab pos="1260475" algn="l"/>
              </a:tabLst>
              <a:defRPr/>
            </a:pPr>
            <a:r>
              <a:rPr lang="th-TH" sz="2800" dirty="0">
                <a:effectLst/>
                <a:latin typeface="Cordia New" panose="020B0304020202020204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หน่วยงานต้นสังกัดสถานศึกษาจัดทำแบบสอบถามและแบบสรุปที่ใช้ในการสำรวจ        ให้มีปริมาณเพียงพอกับจำนวนนักเรียนตามโรงเรียนในสังกัด</a:t>
            </a:r>
            <a:endParaRPr lang="th-TH" dirty="0">
              <a:solidFill>
                <a:prstClr val="black"/>
              </a:solidFill>
              <a:latin typeface="Cordia New" panose="020B0304020202020204" pitchFamily="34" charset="-34"/>
              <a:ea typeface="Cordia New" panose="020B0304020202020204" pitchFamily="34" charset="-34"/>
              <a:cs typeface="TH SarabunIT๙" panose="020B0500040200020003" pitchFamily="34" charset="-34"/>
            </a:endParaRPr>
          </a:p>
          <a:p>
            <a:pPr marL="457200" marR="0" lvl="0" indent="-45720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>
                <a:tab pos="1260475" algn="l"/>
              </a:tabLst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dia New" panose="020B0304020202020204" pitchFamily="34" charset="-34"/>
              <a:ea typeface="Cordia New" panose="020B0304020202020204" pitchFamily="34" charset="-34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6524634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533400" y="1560576"/>
            <a:ext cx="8245093" cy="52640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PSK"/>
              <a:ea typeface="+mn-ea"/>
              <a:cs typeface="TH SarabunPSK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/>
                <a:ea typeface="+mn-ea"/>
                <a:cs typeface="TH SarabunPSK"/>
              </a:rPr>
              <a:t>   </a:t>
            </a:r>
            <a:endParaRPr kumimoji="0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527795" y="6415430"/>
            <a:ext cx="81280" cy="19939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-235" normalizeH="0" baseline="0" noProof="0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9</a:t>
            </a: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6AE384C-7E92-B345-2921-3D6A498F1D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393" y="548680"/>
            <a:ext cx="8697214" cy="5435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4672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533400" y="1560576"/>
            <a:ext cx="8245093" cy="52640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PSK"/>
              <a:ea typeface="+mn-ea"/>
              <a:cs typeface="TH SarabunPSK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/>
                <a:ea typeface="+mn-ea"/>
                <a:cs typeface="TH SarabunPSK"/>
              </a:rPr>
              <a:t>   </a:t>
            </a:r>
            <a:endParaRPr kumimoji="0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527795" y="6415430"/>
            <a:ext cx="81280" cy="19939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-235" normalizeH="0" baseline="0" noProof="0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9</a:t>
            </a: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BDC4FC4-670E-3213-A485-5D4195D8F1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507" y="763587"/>
            <a:ext cx="8529320" cy="5330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5433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533400" y="1560576"/>
            <a:ext cx="8245093" cy="52640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PSK"/>
              <a:ea typeface="+mn-ea"/>
              <a:cs typeface="TH SarabunPSK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/>
                <a:ea typeface="+mn-ea"/>
                <a:cs typeface="TH SarabunPSK"/>
              </a:rPr>
              <a:t>   </a:t>
            </a:r>
            <a:endParaRPr kumimoji="0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527795" y="6415430"/>
            <a:ext cx="81280" cy="19939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-235" normalizeH="0" baseline="0" noProof="0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9</a:t>
            </a: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7F42583-3A19-6D5F-697A-288ED2F1B03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940" b="9680"/>
          <a:stretch/>
        </p:blipFill>
        <p:spPr>
          <a:xfrm>
            <a:off x="425730" y="423657"/>
            <a:ext cx="8460432" cy="41973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CF160BA-5270-F81A-8AD0-11AB2E1AD25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2360" b="50000"/>
          <a:stretch/>
        </p:blipFill>
        <p:spPr>
          <a:xfrm>
            <a:off x="425730" y="4621031"/>
            <a:ext cx="8460433" cy="93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3838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533400" y="1560576"/>
            <a:ext cx="8245093" cy="52640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PSK"/>
              <a:ea typeface="+mn-ea"/>
              <a:cs typeface="TH SarabunPSK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/>
                <a:ea typeface="+mn-ea"/>
                <a:cs typeface="TH SarabunPSK"/>
              </a:rPr>
              <a:t>   </a:t>
            </a:r>
            <a:endParaRPr kumimoji="0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527795" y="6415430"/>
            <a:ext cx="81280" cy="19939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-235" normalizeH="0" baseline="0" noProof="0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9</a:t>
            </a: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8E5E50-7DBB-7013-328C-F884F702E76A}"/>
              </a:ext>
            </a:extLst>
          </p:cNvPr>
          <p:cNvSpPr txBox="1"/>
          <p:nvPr/>
        </p:nvSpPr>
        <p:spPr>
          <a:xfrm>
            <a:off x="534297" y="834933"/>
            <a:ext cx="8245093" cy="53707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260475" algn="l"/>
                <a:tab pos="1350645" algn="l"/>
              </a:tabLst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IT๙" panose="020B0500040200020003" pitchFamily="34" charset="-34"/>
                <a:ea typeface="Angsana New" panose="02020603050405020304" pitchFamily="18" charset="-34"/>
                <a:cs typeface="TH SarabunIT๙" panose="020B0500040200020003" pitchFamily="34" charset="-34"/>
              </a:rPr>
              <a:t>การสนับสนุนเงินสงเคราะห์ครอบครัวผู้มีรายได้น้อยหรือเงินสงเคราะห์อื่น </a:t>
            </a:r>
          </a:p>
          <a:p>
            <a:pPr>
              <a:tabLst>
                <a:tab pos="810260" algn="l"/>
              </a:tabLst>
            </a:pP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IT๙" panose="020B0500040200020003" pitchFamily="34" charset="-34"/>
                <a:ea typeface="Angsana New" panose="02020603050405020304" pitchFamily="18" charset="-34"/>
                <a:cs typeface="TH SarabunIT๙" panose="020B0500040200020003" pitchFamily="34" charset="-34"/>
              </a:rPr>
              <a:t>      หน่วยงานผู้รับผิดชอบหลัก คือ สำนักงานพัฒนาสังคมและความมั่นคงของมนุษย์จังหวัดเลย </a:t>
            </a:r>
            <a:r>
              <a:rPr lang="th-TH" sz="2800" dirty="0">
                <a:effectLst/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สนับสนุนเงินสงเคราะห์ครอบครัวฯ ให้กับผู้ปกครองของรับการฝึก          คนละ 6,000 บาท โดยแบ่งจ่ายเป็น 2 งวด คือ</a:t>
            </a:r>
          </a:p>
          <a:p>
            <a:pPr>
              <a:tabLst>
                <a:tab pos="810260" algn="l"/>
              </a:tabLst>
            </a:pPr>
            <a:endParaRPr lang="th-TH" sz="1100" dirty="0">
              <a:effectLst/>
              <a:latin typeface="TH SarabunIT๙" panose="020B0500040200020003" pitchFamily="34" charset="-34"/>
              <a:ea typeface="Calibri" panose="020F0502020204030204" pitchFamily="34" charset="0"/>
              <a:cs typeface="TH SarabunIT๙" panose="020B0500040200020003" pitchFamily="34" charset="-34"/>
            </a:endParaRPr>
          </a:p>
          <a:p>
            <a:pPr marL="1371600" lvl="2" indent="-457200">
              <a:buFont typeface="Wingdings" panose="05000000000000000000" pitchFamily="2" charset="2"/>
              <a:buChar char="q"/>
              <a:tabLst>
                <a:tab pos="810260" algn="l"/>
              </a:tabLst>
            </a:pPr>
            <a:r>
              <a:rPr lang="th-TH" dirty="0">
                <a:effectLst/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จ่ายให้เมื่อเริ่มฝึกอบรมคนละ 3,000 บาท </a:t>
            </a:r>
          </a:p>
          <a:p>
            <a:pPr marL="1371600" lvl="2" indent="-457200">
              <a:buFont typeface="Wingdings" panose="05000000000000000000" pitchFamily="2" charset="2"/>
              <a:buChar char="q"/>
              <a:tabLst>
                <a:tab pos="810260" algn="l"/>
              </a:tabLst>
            </a:pPr>
            <a:r>
              <a:rPr lang="th-TH" dirty="0"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จ่ายให้</a:t>
            </a:r>
            <a:r>
              <a:rPr lang="th-TH" dirty="0">
                <a:effectLst/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หลังจบฝึกอบรมคนละ 3,000 บาท</a:t>
            </a:r>
          </a:p>
          <a:p>
            <a:pPr lvl="2">
              <a:tabLst>
                <a:tab pos="810260" algn="l"/>
              </a:tabLst>
            </a:pPr>
            <a:endParaRPr lang="en-US" sz="2400" dirty="0">
              <a:effectLst/>
              <a:latin typeface="TH SarabunIT๙" panose="020B0500040200020003" pitchFamily="34" charset="-34"/>
              <a:ea typeface="Cordia New" panose="020B0304020202020204" pitchFamily="34" charset="-34"/>
              <a:cs typeface="TH SarabunIT๙" panose="020B0500040200020003" pitchFamily="34" charset="-34"/>
            </a:endParaRPr>
          </a:p>
          <a:p>
            <a:pPr marL="0" marR="0" lvl="0" indent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260475" algn="l"/>
                <a:tab pos="1350645" algn="l"/>
              </a:tabLst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การทำหนังสือถึงองค์กรปกครองส่วนท้องถิ่น (อปท.) </a:t>
            </a:r>
          </a:p>
          <a:p>
            <a:pPr marL="0" marR="0" lvl="0" indent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260475" algn="l"/>
                <a:tab pos="1350645" algn="l"/>
              </a:tabLst>
              <a:defRPr/>
            </a:pP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IT๙" panose="020B0500040200020003" pitchFamily="34" charset="-34"/>
                <a:ea typeface="Angsana New" panose="02020603050405020304" pitchFamily="18" charset="-34"/>
                <a:cs typeface="TH SarabunIT๙" panose="020B0500040200020003" pitchFamily="34" charset="-34"/>
              </a:rPr>
              <a:t>หน่วยงานผู้รับผิดชอบหลัก คือ สำนักงานส่งเสริมการปกครองท้องถิ่นจังหวัดเลย</a:t>
            </a:r>
          </a:p>
          <a:p>
            <a:pPr marL="0" marR="0" lvl="0" indent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260475" algn="l"/>
                <a:tab pos="1350645" algn="l"/>
              </a:tabLst>
              <a:defRPr/>
            </a:pP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เพื่อซักซ้อมทำความเข้าใจเกี่ยวกับโครงการฯ และขอความร่วมมือในการสนับสนุนและมีส่วนร่วมในการดำเนินกิจกรรมต่างๆ ที่เกี่ยวกับโครงการฯ จากองค์กรปกครองส่วนท้องถิ่น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IT๙" panose="020B0500040200020003" pitchFamily="34" charset="-34"/>
              <a:ea typeface="Cordia New" panose="020B0304020202020204" pitchFamily="34" charset="-34"/>
              <a:cs typeface="TH SarabunIT๙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1602271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533400" y="1560576"/>
            <a:ext cx="8245093" cy="52640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PSK"/>
              <a:ea typeface="+mn-ea"/>
              <a:cs typeface="TH SarabunPSK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/>
                <a:ea typeface="+mn-ea"/>
                <a:cs typeface="TH SarabunPSK"/>
              </a:rPr>
              <a:t>   </a:t>
            </a:r>
            <a:endParaRPr kumimoji="0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527795" y="6415430"/>
            <a:ext cx="81280" cy="19939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-235" normalizeH="0" baseline="0" noProof="0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9</a:t>
            </a: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8E5E50-7DBB-7013-328C-F884F702E76A}"/>
              </a:ext>
            </a:extLst>
          </p:cNvPr>
          <p:cNvSpPr txBox="1"/>
          <p:nvPr/>
        </p:nvSpPr>
        <p:spPr>
          <a:xfrm>
            <a:off x="614679" y="836712"/>
            <a:ext cx="8082533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350645" algn="l"/>
                <a:tab pos="1620520" algn="l"/>
                <a:tab pos="2070735" algn="l"/>
              </a:tabLst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การประชาสัมพันธ์โครงการฯ</a:t>
            </a:r>
          </a:p>
          <a:p>
            <a:pPr marL="0" marR="0" lvl="0" indent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350645" algn="l"/>
                <a:tab pos="1620520" algn="l"/>
                <a:tab pos="2070735" algn="l"/>
              </a:tabLst>
              <a:defRPr/>
            </a:pPr>
            <a:r>
              <a:rPr kumimoji="0" lang="th-TH" sz="2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สำนักงานประชาสัมพันธ์จังหวัดเลย </a:t>
            </a: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ดำเนินการเผยแพร่และประชาสัมพันธ์โครงการฯ ในแต่ละขั้นตอนผ่านเครือข่ายสื่อต่างๆ จึงขอให้คณะกรรมการทุกท่านสนับสนุนข้อมูลตลอดจนผลการดำเนินการในส่วนที่รับผิดชอบแก่สำนักงานประชาสัมพันธ์จังหวัดเลย</a:t>
            </a:r>
            <a:endParaRPr kumimoji="0" lang="th-TH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IT๙" panose="020B0500040200020003" pitchFamily="34" charset="-34"/>
              <a:ea typeface="Angsana New" panose="02020603050405020304" pitchFamily="18" charset="-34"/>
              <a:cs typeface="TH SarabunIT๙" panose="020B0500040200020003" pitchFamily="34" charset="-34"/>
            </a:endParaRPr>
          </a:p>
          <a:p>
            <a:pPr marL="0" marR="0" lvl="0" indent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350645" algn="l"/>
                <a:tab pos="1620520" algn="l"/>
                <a:tab pos="2070735" algn="l"/>
              </a:tabLst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IT๙" panose="020B0500040200020003" pitchFamily="34" charset="-34"/>
              <a:ea typeface="Cordia New" panose="020B0304020202020204" pitchFamily="34" charset="-34"/>
              <a:cs typeface="TH SarabunIT๙" panose="020B0500040200020003" pitchFamily="34" charset="-34"/>
            </a:endParaRPr>
          </a:p>
          <a:p>
            <a:pPr marL="0" marR="0" lvl="0" indent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350645" algn="l"/>
                <a:tab pos="1485900" algn="l"/>
              </a:tabLst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IT๙" panose="020B0500040200020003" pitchFamily="34" charset="-34"/>
                <a:ea typeface="Angsana New" panose="02020603050405020304" pitchFamily="18" charset="-34"/>
                <a:cs typeface="TH SarabunIT๙" panose="020B0500040200020003" pitchFamily="34" charset="-34"/>
              </a:rPr>
              <a:t>การรายงานผลการดำเนินงานตามโครงการฯ</a:t>
            </a: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 </a:t>
            </a:r>
          </a:p>
          <a:p>
            <a:pPr marL="0" marR="0" lvl="0" indent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350645" algn="l"/>
                <a:tab pos="1485900" algn="l"/>
              </a:tabLst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IT๙" panose="020B0500040200020003" pitchFamily="34" charset="-34"/>
                <a:ea typeface="MS Mincho" panose="02020609040205080304" pitchFamily="49" charset="-128"/>
                <a:cs typeface="TH SarabunIT๙" panose="020B0500040200020003" pitchFamily="34" charset="-34"/>
              </a:rPr>
              <a:t>      </a:t>
            </a: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IT๙" panose="020B0500040200020003" pitchFamily="34" charset="-34"/>
                <a:ea typeface="MS Mincho" panose="02020609040205080304" pitchFamily="49" charset="-128"/>
                <a:cs typeface="TH SarabunIT๙" panose="020B0500040200020003" pitchFamily="34" charset="-34"/>
              </a:rPr>
              <a:t>ฝ่ายเลขานุการคณะกรรมการฯ เป็นผู้รายงานผลในระบบที่เว็บไซต์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IT๙" panose="020B0500040200020003" pitchFamily="34" charset="-34"/>
                <a:ea typeface="MS Mincho" panose="02020609040205080304" pitchFamily="49" charset="-128"/>
                <a:cs typeface="TH SarabunIT๙" panose="020B0500040200020003" pitchFamily="34" charset="-34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IT๙" panose="020B0500040200020003" pitchFamily="34" charset="-34"/>
                <a:ea typeface="MS Mincho" panose="02020609040205080304" pitchFamily="49" charset="-128"/>
                <a:cs typeface="TH SarabunIT๙" panose="020B0500040200020003" pitchFamily="34" charset="-34"/>
                <a:hlinkClick r:id="rId2"/>
              </a:rPr>
              <a:t>http://webapp.ombudsman.go.th/vsep</a:t>
            </a: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IT๙" panose="020B0500040200020003" pitchFamily="34" charset="-34"/>
                <a:ea typeface="MS Mincho" panose="02020609040205080304" pitchFamily="49" charset="-128"/>
                <a:cs typeface="TH SarabunIT๙" panose="020B0500040200020003" pitchFamily="34" charset="-34"/>
              </a:rPr>
              <a:t>  </a:t>
            </a: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จึงขอข้อมูลการดำเนินกิจกรรมแต่ละขั้นตอนให้ฝ่ายเลขาฯ ทราบเมื่อการดำเนินงานเสร็จภายใน ๓ วัน เพื่อ</a:t>
            </a: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IT๙" panose="020B0500040200020003" pitchFamily="34" charset="-34"/>
                <a:ea typeface="Angsana New" panose="02020603050405020304" pitchFamily="18" charset="-34"/>
                <a:cs typeface="TH SarabunIT๙" panose="020B0500040200020003" pitchFamily="34" charset="-34"/>
              </a:rPr>
              <a:t>รายงานผล     การดำเนินงาน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IT๙" panose="020B0500040200020003" pitchFamily="34" charset="-34"/>
              <a:ea typeface="Cordia New" panose="020B0304020202020204" pitchFamily="34" charset="-34"/>
              <a:cs typeface="TH SarabunIT๙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6455846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533400" y="1560576"/>
            <a:ext cx="8245093" cy="52640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PSK"/>
              <a:ea typeface="+mn-ea"/>
              <a:cs typeface="TH SarabunPSK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/>
                <a:ea typeface="+mn-ea"/>
                <a:cs typeface="TH SarabunPSK"/>
              </a:rPr>
              <a:t>   </a:t>
            </a:r>
            <a:endParaRPr kumimoji="0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527795" y="6415430"/>
            <a:ext cx="81280" cy="19939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-235" normalizeH="0" baseline="0" noProof="0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9</a:t>
            </a: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8E5E50-7DBB-7013-328C-F884F702E76A}"/>
              </a:ext>
            </a:extLst>
          </p:cNvPr>
          <p:cNvSpPr txBox="1"/>
          <p:nvPr/>
        </p:nvSpPr>
        <p:spPr>
          <a:xfrm>
            <a:off x="533400" y="764704"/>
            <a:ext cx="8245093" cy="47705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260475" algn="l"/>
                <a:tab pos="1350645" algn="l"/>
              </a:tabLst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IT๙" panose="020B0500040200020003" pitchFamily="34" charset="-34"/>
                <a:ea typeface="Angsana New" panose="02020603050405020304" pitchFamily="18" charset="-34"/>
                <a:cs typeface="TH SarabunIT๙" panose="020B0500040200020003" pitchFamily="34" charset="-34"/>
              </a:rPr>
              <a:t>หลักสูตรฝึกอบรม </a:t>
            </a:r>
          </a:p>
          <a:p>
            <a:pPr marL="0" marR="0" lvl="0" indent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170305" algn="l"/>
                <a:tab pos="1350645" algn="l"/>
                <a:tab pos="1710690" algn="l"/>
              </a:tabLst>
              <a:defRPr/>
            </a:pPr>
            <a:r>
              <a:rPr lang="th-TH" dirty="0"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  <a:t>เพื่อ</a:t>
            </a:r>
            <a:r>
              <a:rPr lang="th-TH" sz="2400" dirty="0"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  <a:t>เป็น</a:t>
            </a:r>
            <a:r>
              <a:rPr lang="th-TH" dirty="0"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  <a:t>การเตรียมความพร้อมตำแหน่งงานว่างให้กับนักเรียนกลุ่มเป้าหมายภายหลังจบฝึกอบรม สำนักงานจัดหางานจังหวัดเลยได้ส่งข้อมูลความต้องการจ้างงานด้านอุตสาหกรรมของนายจ้างให้สำนักงานพัฒนาฝีมือแรงงานเลย จำนวน 5 สาขาอาชีพ ได้แก่ </a:t>
            </a:r>
          </a:p>
          <a:p>
            <a:pPr marL="0" marR="0" lvl="0" indent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170305" algn="l"/>
                <a:tab pos="1350645" algn="l"/>
                <a:tab pos="1710690" algn="l"/>
              </a:tabLst>
              <a:defRPr/>
            </a:pPr>
            <a:r>
              <a:rPr lang="th-TH" dirty="0"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  <a:t>	1. สาขาช่างยนต์ </a:t>
            </a:r>
          </a:p>
          <a:p>
            <a:pPr marL="0" marR="0" lvl="0" indent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170305" algn="l"/>
                <a:tab pos="1350645" algn="l"/>
                <a:tab pos="1710690" algn="l"/>
              </a:tabLst>
              <a:defRPr/>
            </a:pPr>
            <a:r>
              <a:rPr lang="th-TH" dirty="0"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  <a:t>	2. สาขาช่างไฟฟ้า </a:t>
            </a:r>
          </a:p>
          <a:p>
            <a:pPr marL="0" marR="0" lvl="0" indent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170305" algn="l"/>
                <a:tab pos="1350645" algn="l"/>
                <a:tab pos="1710690" algn="l"/>
              </a:tabLst>
              <a:defRPr/>
            </a:pPr>
            <a:r>
              <a:rPr lang="th-TH" dirty="0"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  <a:t>	3. สาขาช่างซ่อมบำรุง </a:t>
            </a:r>
          </a:p>
          <a:p>
            <a:pPr marL="0" marR="0" lvl="0" indent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170305" algn="l"/>
                <a:tab pos="1350645" algn="l"/>
                <a:tab pos="1710690" algn="l"/>
              </a:tabLst>
              <a:defRPr/>
            </a:pPr>
            <a:r>
              <a:rPr lang="th-TH" dirty="0"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  <a:t>	4. สาขาช่างเชื่อม</a:t>
            </a:r>
          </a:p>
          <a:p>
            <a:pPr marL="0" marR="0" lvl="0" indent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170305" algn="l"/>
                <a:tab pos="1350645" algn="l"/>
                <a:tab pos="1710690" algn="l"/>
              </a:tabLst>
              <a:defRPr/>
            </a:pPr>
            <a:r>
              <a:rPr lang="th-TH" dirty="0"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  <a:t>	5. สาขาช่างกลโรงงาน </a:t>
            </a:r>
          </a:p>
          <a:p>
            <a:pPr marL="0" marR="0" lvl="0" indent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170305" algn="l"/>
                <a:tab pos="1350645" algn="l"/>
                <a:tab pos="1710690" algn="l"/>
              </a:tabLst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IT๙" panose="020B0500040200020003" pitchFamily="34" charset="-34"/>
              <a:ea typeface="Cordia New" panose="020B0304020202020204" pitchFamily="34" charset="-34"/>
              <a:cs typeface="TH SarabunIT๙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7619182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533400" y="1560576"/>
            <a:ext cx="8245093" cy="52640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PSK"/>
              <a:ea typeface="+mn-ea"/>
              <a:cs typeface="TH SarabunPSK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/>
                <a:ea typeface="+mn-ea"/>
                <a:cs typeface="TH SarabunPSK"/>
              </a:rPr>
              <a:t>   </a:t>
            </a:r>
            <a:endParaRPr kumimoji="0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527795" y="6415430"/>
            <a:ext cx="81280" cy="19939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-235" normalizeH="0" baseline="0" noProof="0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9</a:t>
            </a: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8E5E50-7DBB-7013-328C-F884F702E76A}"/>
              </a:ext>
            </a:extLst>
          </p:cNvPr>
          <p:cNvSpPr txBox="1"/>
          <p:nvPr/>
        </p:nvSpPr>
        <p:spPr>
          <a:xfrm>
            <a:off x="629639" y="591207"/>
            <a:ext cx="824509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260475" algn="l"/>
                <a:tab pos="1350645" algn="l"/>
              </a:tabLst>
              <a:defRPr/>
            </a:pPr>
            <a:r>
              <a:rPr lang="th-TH" b="1" dirty="0">
                <a:solidFill>
                  <a:prstClr val="black"/>
                </a:solidFill>
                <a:latin typeface="TH SarabunIT๙" panose="020B0500040200020003" pitchFamily="34" charset="-34"/>
                <a:ea typeface="Angsana New" panose="02020603050405020304" pitchFamily="18" charset="-34"/>
                <a:cs typeface="TH SarabunIT๙" panose="020B0500040200020003" pitchFamily="34" charset="-34"/>
              </a:rPr>
              <a:t>หลักสูตรฝึกอบรม </a:t>
            </a:r>
          </a:p>
          <a:p>
            <a:pPr marL="0" marR="0" lvl="0" indent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260475" algn="l"/>
                <a:tab pos="1350645" algn="l"/>
              </a:tabLst>
              <a:defRPr/>
            </a:pPr>
            <a:r>
              <a:rPr lang="th-TH" dirty="0">
                <a:solidFill>
                  <a:prstClr val="black"/>
                </a:solidFill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คณะกรรมการฯ ได้พิจารณา</a:t>
            </a: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คัดเลือกหลักสูตรฝึกอบรมจำนวน 5 สาขาอาชีพ ดังนี้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IT๙" panose="020B0500040200020003" pitchFamily="34" charset="-34"/>
              <a:ea typeface="Cordia New" panose="020B0304020202020204" pitchFamily="34" charset="-34"/>
              <a:cs typeface="TH SarabunIT๙" panose="020B0500040200020003" pitchFamily="34" charset="-34"/>
            </a:endParaRPr>
          </a:p>
          <a:p>
            <a:pPr marL="0" marR="0" lvl="0" indent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170305" algn="l"/>
                <a:tab pos="1350645" algn="l"/>
                <a:tab pos="1710690" algn="l"/>
              </a:tabLst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IT๙" panose="020B0500040200020003" pitchFamily="34" charset="-34"/>
              <a:ea typeface="Cordia New" panose="020B0304020202020204" pitchFamily="34" charset="-34"/>
              <a:cs typeface="TH SarabunIT๙" panose="020B0500040200020003" pitchFamily="34" charset="-34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C2B7A6E-B2CB-25F8-E349-0371119063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5089604"/>
              </p:ext>
            </p:extLst>
          </p:nvPr>
        </p:nvGraphicFramePr>
        <p:xfrm>
          <a:off x="533400" y="1914646"/>
          <a:ext cx="8224311" cy="3840480"/>
        </p:xfrm>
        <a:graphic>
          <a:graphicData uri="http://schemas.openxmlformats.org/drawingml/2006/table">
            <a:tbl>
              <a:tblPr firstRow="1" firstCol="1" bandRow="1"/>
              <a:tblGrid>
                <a:gridCol w="3194373">
                  <a:extLst>
                    <a:ext uri="{9D8B030D-6E8A-4147-A177-3AD203B41FA5}">
                      <a16:colId xmlns:a16="http://schemas.microsoft.com/office/drawing/2014/main" val="2475208745"/>
                    </a:ext>
                  </a:extLst>
                </a:gridCol>
                <a:gridCol w="2264397">
                  <a:extLst>
                    <a:ext uri="{9D8B030D-6E8A-4147-A177-3AD203B41FA5}">
                      <a16:colId xmlns:a16="http://schemas.microsoft.com/office/drawing/2014/main" val="3693738234"/>
                    </a:ext>
                  </a:extLst>
                </a:gridCol>
                <a:gridCol w="2765541">
                  <a:extLst>
                    <a:ext uri="{9D8B030D-6E8A-4147-A177-3AD203B41FA5}">
                      <a16:colId xmlns:a16="http://schemas.microsoft.com/office/drawing/2014/main" val="2252774454"/>
                    </a:ext>
                  </a:extLst>
                </a:gridCol>
              </a:tblGrid>
              <a:tr h="194682">
                <a:tc>
                  <a:txBody>
                    <a:bodyPr/>
                    <a:lstStyle/>
                    <a:p>
                      <a:pPr algn="ctr">
                        <a:tabLst>
                          <a:tab pos="1260475" algn="l"/>
                          <a:tab pos="1350645" algn="l"/>
                          <a:tab pos="1710690" algn="l"/>
                        </a:tabLst>
                      </a:pPr>
                      <a:r>
                        <a:rPr lang="th-TH" sz="2800" dirty="0">
                          <a:effectLst/>
                          <a:latin typeface="Cordia New" panose="020B0304020202020204" pitchFamily="34" charset="-34"/>
                          <a:ea typeface="Angsana New" panose="02020603050405020304" pitchFamily="18" charset="-34"/>
                          <a:cs typeface="TH SarabunIT๙" panose="020B0500040200020003" pitchFamily="34" charset="-34"/>
                        </a:rPr>
                        <a:t>หลักสูตร/สาขาการฝึก</a:t>
                      </a:r>
                      <a:endParaRPr lang="en-US" sz="2800" dirty="0"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1260475" algn="l"/>
                          <a:tab pos="1350645" algn="l"/>
                          <a:tab pos="1710690" algn="l"/>
                        </a:tabLst>
                      </a:pPr>
                      <a:r>
                        <a:rPr lang="th-TH" sz="2800" dirty="0">
                          <a:effectLst/>
                          <a:latin typeface="Cordia New" panose="020B0304020202020204" pitchFamily="34" charset="-34"/>
                          <a:ea typeface="Angsana New" panose="02020603050405020304" pitchFamily="18" charset="-34"/>
                          <a:cs typeface="TH SarabunIT๙" panose="020B0500040200020003" pitchFamily="34" charset="-34"/>
                        </a:rPr>
                        <a:t>ระยะเวลาฝึกใน </a:t>
                      </a:r>
                    </a:p>
                    <a:p>
                      <a:pPr algn="ctr">
                        <a:tabLst>
                          <a:tab pos="1260475" algn="l"/>
                          <a:tab pos="1350645" algn="l"/>
                          <a:tab pos="1710690" algn="l"/>
                        </a:tabLst>
                      </a:pPr>
                      <a:r>
                        <a:rPr lang="th-TH" sz="2800" dirty="0">
                          <a:effectLst/>
                          <a:latin typeface="Cordia New" panose="020B0304020202020204" pitchFamily="34" charset="-34"/>
                          <a:ea typeface="Angsana New" panose="02020603050405020304" pitchFamily="18" charset="-34"/>
                          <a:cs typeface="TH SarabunIT๙" panose="020B0500040200020003" pitchFamily="34" charset="-34"/>
                        </a:rPr>
                        <a:t>สนพ.เลย</a:t>
                      </a:r>
                      <a:endParaRPr lang="en-US" sz="2800" dirty="0"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1260475" algn="l"/>
                          <a:tab pos="1350645" algn="l"/>
                          <a:tab pos="1710690" algn="l"/>
                        </a:tabLst>
                      </a:pPr>
                      <a:r>
                        <a:rPr lang="th-TH" sz="2800" dirty="0">
                          <a:effectLst/>
                          <a:latin typeface="Cordia New" panose="020B0304020202020204" pitchFamily="34" charset="-34"/>
                          <a:ea typeface="Angsana New" panose="02020603050405020304" pitchFamily="18" charset="-34"/>
                          <a:cs typeface="TH SarabunIT๙" panose="020B0500040200020003" pitchFamily="34" charset="-34"/>
                        </a:rPr>
                        <a:t>ระยะเวลาฝึกใน</a:t>
                      </a:r>
                    </a:p>
                    <a:p>
                      <a:pPr algn="ctr">
                        <a:tabLst>
                          <a:tab pos="1260475" algn="l"/>
                          <a:tab pos="1350645" algn="l"/>
                          <a:tab pos="1710690" algn="l"/>
                        </a:tabLst>
                      </a:pPr>
                      <a:r>
                        <a:rPr lang="th-TH" sz="2800" dirty="0">
                          <a:effectLst/>
                          <a:latin typeface="Cordia New" panose="020B0304020202020204" pitchFamily="34" charset="-34"/>
                          <a:ea typeface="Angsana New" panose="02020603050405020304" pitchFamily="18" charset="-34"/>
                          <a:cs typeface="TH SarabunIT๙" panose="020B0500040200020003" pitchFamily="34" charset="-34"/>
                        </a:rPr>
                        <a:t>สถานประกอบกิจการ</a:t>
                      </a:r>
                      <a:endParaRPr lang="en-US" sz="2800" dirty="0"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34882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tabLst>
                          <a:tab pos="1260475" algn="l"/>
                          <a:tab pos="1350645" algn="l"/>
                          <a:tab pos="1710690" algn="l"/>
                        </a:tabLst>
                      </a:pPr>
                      <a:r>
                        <a:rPr lang="en-US" sz="2800" dirty="0">
                          <a:effectLst/>
                          <a:latin typeface="TH SarabunIT๙" panose="020B0500040200020003" pitchFamily="34" charset="-34"/>
                          <a:ea typeface="Angsana New" panose="02020603050405020304" pitchFamily="18" charset="-34"/>
                          <a:cs typeface="Cordia New" panose="020B0304020202020204" pitchFamily="34" charset="-34"/>
                        </a:rPr>
                        <a:t>1. </a:t>
                      </a:r>
                      <a:r>
                        <a:rPr lang="th-TH" sz="2800" dirty="0">
                          <a:effectLst/>
                          <a:latin typeface="Cordia New" panose="020B0304020202020204" pitchFamily="34" charset="-34"/>
                          <a:ea typeface="Angsana New" panose="02020603050405020304" pitchFamily="18" charset="-34"/>
                          <a:cs typeface="TH SarabunIT๙" panose="020B0500040200020003" pitchFamily="34" charset="-34"/>
                        </a:rPr>
                        <a:t>ช่างตรวจเช็คระยะรถยนต์</a:t>
                      </a:r>
                      <a:endParaRPr lang="en-US" sz="2800" dirty="0"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1260475" algn="l"/>
                          <a:tab pos="1350645" algn="l"/>
                          <a:tab pos="1710690" algn="l"/>
                        </a:tabLst>
                      </a:pPr>
                      <a:r>
                        <a:rPr lang="th-TH" sz="2800" dirty="0">
                          <a:effectLst/>
                          <a:latin typeface="Cordia New" panose="020B0304020202020204" pitchFamily="34" charset="-34"/>
                          <a:ea typeface="Cordia New" panose="020B0304020202020204" pitchFamily="34" charset="-34"/>
                          <a:cs typeface="TH SarabunIT๙" panose="020B0500040200020003" pitchFamily="34" charset="-34"/>
                        </a:rPr>
                        <a:t>280 ชั่วโมง (2 เดือน)</a:t>
                      </a:r>
                      <a:endParaRPr lang="en-US" sz="2800" dirty="0"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1260475" algn="l"/>
                          <a:tab pos="1350645" algn="l"/>
                          <a:tab pos="1710690" algn="l"/>
                        </a:tabLst>
                      </a:pPr>
                      <a:r>
                        <a:rPr lang="th-TH" sz="2800">
                          <a:effectLst/>
                          <a:latin typeface="Cordia New" panose="020B0304020202020204" pitchFamily="34" charset="-34"/>
                          <a:ea typeface="Cordia New" panose="020B0304020202020204" pitchFamily="34" charset="-34"/>
                          <a:cs typeface="TH SarabunIT๙" panose="020B0500040200020003" pitchFamily="34" charset="-34"/>
                        </a:rPr>
                        <a:t>140 ชั่วโมง (1 เดือน)</a:t>
                      </a:r>
                      <a:endParaRPr lang="en-US" sz="2800"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838465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tabLst>
                          <a:tab pos="1260475" algn="l"/>
                          <a:tab pos="1350645" algn="l"/>
                          <a:tab pos="1710690" algn="l"/>
                        </a:tabLst>
                      </a:pPr>
                      <a:r>
                        <a:rPr lang="en-US" sz="2800" dirty="0">
                          <a:effectLst/>
                          <a:latin typeface="TH SarabunIT๙" panose="020B0500040200020003" pitchFamily="34" charset="-34"/>
                          <a:ea typeface="Angsana New" panose="02020603050405020304" pitchFamily="18" charset="-34"/>
                          <a:cs typeface="Cordia New" panose="020B0304020202020204" pitchFamily="34" charset="-34"/>
                        </a:rPr>
                        <a:t>2. </a:t>
                      </a:r>
                      <a:r>
                        <a:rPr lang="th-TH" sz="2800" dirty="0">
                          <a:effectLst/>
                          <a:latin typeface="Cordia New" panose="020B0304020202020204" pitchFamily="34" charset="-34"/>
                          <a:ea typeface="Angsana New" panose="02020603050405020304" pitchFamily="18" charset="-34"/>
                          <a:cs typeface="TH SarabunIT๙" panose="020B0500040200020003" pitchFamily="34" charset="-34"/>
                        </a:rPr>
                        <a:t>ช่างเครื่องปรับอากาศขนาดเล็ก</a:t>
                      </a:r>
                      <a:endParaRPr lang="en-US" sz="2800" dirty="0"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1260475" algn="l"/>
                          <a:tab pos="1350645" algn="l"/>
                          <a:tab pos="1710690" algn="l"/>
                        </a:tabLst>
                      </a:pPr>
                      <a:r>
                        <a:rPr lang="th-TH" sz="2800" dirty="0">
                          <a:effectLst/>
                          <a:latin typeface="Cordia New" panose="020B0304020202020204" pitchFamily="34" charset="-34"/>
                          <a:ea typeface="Cordia New" panose="020B0304020202020204" pitchFamily="34" charset="-34"/>
                          <a:cs typeface="TH SarabunIT๙" panose="020B0500040200020003" pitchFamily="34" charset="-34"/>
                        </a:rPr>
                        <a:t>280 ชั่วโมง (2 เดือน)</a:t>
                      </a:r>
                      <a:endParaRPr lang="en-US" sz="2800" dirty="0"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1260475" algn="l"/>
                          <a:tab pos="1350645" algn="l"/>
                          <a:tab pos="1710690" algn="l"/>
                        </a:tabLst>
                      </a:pPr>
                      <a:r>
                        <a:rPr lang="th-TH" sz="2800" dirty="0">
                          <a:effectLst/>
                          <a:latin typeface="Cordia New" panose="020B0304020202020204" pitchFamily="34" charset="-34"/>
                          <a:ea typeface="Cordia New" panose="020B0304020202020204" pitchFamily="34" charset="-34"/>
                          <a:cs typeface="TH SarabunIT๙" panose="020B0500040200020003" pitchFamily="34" charset="-34"/>
                        </a:rPr>
                        <a:t>140 ชั่วโมง (1 เดือน)</a:t>
                      </a:r>
                      <a:endParaRPr lang="en-US" sz="2800" dirty="0"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42194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tabLst>
                          <a:tab pos="1260475" algn="l"/>
                          <a:tab pos="1350645" algn="l"/>
                          <a:tab pos="1710690" algn="l"/>
                        </a:tabLst>
                      </a:pPr>
                      <a:r>
                        <a:rPr lang="en-US" sz="2800">
                          <a:effectLst/>
                          <a:latin typeface="TH SarabunIT๙" panose="020B0500040200020003" pitchFamily="34" charset="-34"/>
                          <a:ea typeface="Angsana New" panose="02020603050405020304" pitchFamily="18" charset="-34"/>
                          <a:cs typeface="Cordia New" panose="020B0304020202020204" pitchFamily="34" charset="-34"/>
                        </a:rPr>
                        <a:t>3.</a:t>
                      </a:r>
                      <a:r>
                        <a:rPr lang="th-TH" sz="2800">
                          <a:effectLst/>
                          <a:latin typeface="Cordia New" panose="020B0304020202020204" pitchFamily="34" charset="-34"/>
                          <a:ea typeface="Angsana New" panose="02020603050405020304" pitchFamily="18" charset="-34"/>
                          <a:cs typeface="TH SarabunIT๙" panose="020B0500040200020003" pitchFamily="34" charset="-34"/>
                        </a:rPr>
                        <a:t> ช่างเชื่อมอาร์กโลหะด้วยมือ ระดับ 1</a:t>
                      </a:r>
                      <a:endParaRPr lang="en-US" sz="2800"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1260475" algn="l"/>
                          <a:tab pos="1350645" algn="l"/>
                          <a:tab pos="1710690" algn="l"/>
                        </a:tabLst>
                      </a:pPr>
                      <a:r>
                        <a:rPr lang="th-TH" sz="2800" dirty="0">
                          <a:effectLst/>
                          <a:latin typeface="Cordia New" panose="020B0304020202020204" pitchFamily="34" charset="-34"/>
                          <a:ea typeface="Cordia New" panose="020B0304020202020204" pitchFamily="34" charset="-34"/>
                          <a:cs typeface="TH SarabunIT๙" panose="020B0500040200020003" pitchFamily="34" charset="-34"/>
                        </a:rPr>
                        <a:t>280 ชั่วโมง (2 เดือน)</a:t>
                      </a:r>
                      <a:endParaRPr lang="en-US" sz="2800" dirty="0"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1260475" algn="l"/>
                          <a:tab pos="1350645" algn="l"/>
                          <a:tab pos="1710690" algn="l"/>
                        </a:tabLst>
                      </a:pPr>
                      <a:r>
                        <a:rPr lang="th-TH" sz="2800" dirty="0">
                          <a:effectLst/>
                          <a:latin typeface="Cordia New" panose="020B0304020202020204" pitchFamily="34" charset="-34"/>
                          <a:ea typeface="Cordia New" panose="020B0304020202020204" pitchFamily="34" charset="-34"/>
                          <a:cs typeface="TH SarabunIT๙" panose="020B0500040200020003" pitchFamily="34" charset="-34"/>
                        </a:rPr>
                        <a:t>140 ชั่วโมง (1 เดือน)</a:t>
                      </a:r>
                      <a:endParaRPr lang="en-US" sz="2800" dirty="0"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36795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tabLst>
                          <a:tab pos="1260475" algn="l"/>
                          <a:tab pos="1350645" algn="l"/>
                          <a:tab pos="1710690" algn="l"/>
                        </a:tabLst>
                      </a:pPr>
                      <a:r>
                        <a:rPr lang="th-TH" sz="2800">
                          <a:effectLst/>
                          <a:latin typeface="Cordia New" panose="020B0304020202020204" pitchFamily="34" charset="-34"/>
                          <a:ea typeface="Angsana New" panose="02020603050405020304" pitchFamily="18" charset="-34"/>
                          <a:cs typeface="TH SarabunIT๙" panose="020B0500040200020003" pitchFamily="34" charset="-34"/>
                        </a:rPr>
                        <a:t>4. ช่างไฟฟ้าภายในอาคาร</a:t>
                      </a:r>
                      <a:endParaRPr lang="en-US" sz="2800"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1260475" algn="l"/>
                          <a:tab pos="1350645" algn="l"/>
                          <a:tab pos="1710690" algn="l"/>
                        </a:tabLst>
                      </a:pPr>
                      <a:r>
                        <a:rPr lang="th-TH" sz="2800">
                          <a:effectLst/>
                          <a:latin typeface="Cordia New" panose="020B0304020202020204" pitchFamily="34" charset="-34"/>
                          <a:ea typeface="Cordia New" panose="020B0304020202020204" pitchFamily="34" charset="-34"/>
                          <a:cs typeface="TH SarabunIT๙" panose="020B0500040200020003" pitchFamily="34" charset="-34"/>
                        </a:rPr>
                        <a:t>280 ชั่วโมง (2 เดือน)</a:t>
                      </a:r>
                      <a:endParaRPr lang="en-US" sz="2800"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1260475" algn="l"/>
                          <a:tab pos="1350645" algn="l"/>
                          <a:tab pos="1710690" algn="l"/>
                        </a:tabLst>
                      </a:pPr>
                      <a:r>
                        <a:rPr lang="th-TH" sz="2800" dirty="0">
                          <a:effectLst/>
                          <a:latin typeface="Cordia New" panose="020B0304020202020204" pitchFamily="34" charset="-34"/>
                          <a:ea typeface="Cordia New" panose="020B0304020202020204" pitchFamily="34" charset="-34"/>
                          <a:cs typeface="TH SarabunIT๙" panose="020B0500040200020003" pitchFamily="34" charset="-34"/>
                        </a:rPr>
                        <a:t>140 ชั่วโมง (1 เดือน)</a:t>
                      </a:r>
                      <a:endParaRPr lang="en-US" sz="2800" dirty="0"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918779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tabLst>
                          <a:tab pos="1260475" algn="l"/>
                          <a:tab pos="1350645" algn="l"/>
                          <a:tab pos="1710690" algn="l"/>
                        </a:tabLst>
                      </a:pPr>
                      <a:r>
                        <a:rPr lang="th-TH" sz="2800" dirty="0">
                          <a:effectLst/>
                          <a:latin typeface="Cordia New" panose="020B0304020202020204" pitchFamily="34" charset="-34"/>
                          <a:ea typeface="Angsana New" panose="02020603050405020304" pitchFamily="18" charset="-34"/>
                          <a:cs typeface="TH SarabunIT๙" panose="020B0500040200020003" pitchFamily="34" charset="-34"/>
                        </a:rPr>
                        <a:t>5. ช่างเย็บจักรอุตสาหกรรม</a:t>
                      </a:r>
                      <a:endParaRPr lang="en-US" sz="2800" dirty="0"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1260475" algn="l"/>
                          <a:tab pos="1350645" algn="l"/>
                          <a:tab pos="1710690" algn="l"/>
                        </a:tabLst>
                      </a:pPr>
                      <a:r>
                        <a:rPr lang="th-TH" sz="2800">
                          <a:effectLst/>
                          <a:latin typeface="Cordia New" panose="020B0304020202020204" pitchFamily="34" charset="-34"/>
                          <a:ea typeface="Cordia New" panose="020B0304020202020204" pitchFamily="34" charset="-34"/>
                          <a:cs typeface="TH SarabunIT๙" panose="020B0500040200020003" pitchFamily="34" charset="-34"/>
                        </a:rPr>
                        <a:t>280 ชั่วโมง (2 เดือน)</a:t>
                      </a:r>
                      <a:endParaRPr lang="en-US" sz="2800"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1260475" algn="l"/>
                          <a:tab pos="1350645" algn="l"/>
                          <a:tab pos="1710690" algn="l"/>
                        </a:tabLst>
                      </a:pPr>
                      <a:r>
                        <a:rPr lang="th-TH" sz="2800" dirty="0">
                          <a:effectLst/>
                          <a:latin typeface="Cordia New" panose="020B0304020202020204" pitchFamily="34" charset="-34"/>
                          <a:ea typeface="Cordia New" panose="020B0304020202020204" pitchFamily="34" charset="-34"/>
                          <a:cs typeface="TH SarabunIT๙" panose="020B0500040200020003" pitchFamily="34" charset="-34"/>
                        </a:rPr>
                        <a:t>140 ชั่วโมง (1 เดือน)</a:t>
                      </a:r>
                      <a:endParaRPr lang="en-US" sz="2800" dirty="0"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79582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08881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533400" y="1560576"/>
            <a:ext cx="8245093" cy="52640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PSK"/>
              <a:ea typeface="+mn-ea"/>
              <a:cs typeface="TH SarabunPSK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/>
                <a:ea typeface="+mn-ea"/>
                <a:cs typeface="TH SarabunPSK"/>
              </a:rPr>
              <a:t>   </a:t>
            </a:r>
            <a:endParaRPr kumimoji="0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527795" y="6415430"/>
            <a:ext cx="81280" cy="19939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-235" normalizeH="0" baseline="0" noProof="0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9</a:t>
            </a: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8E5E50-7DBB-7013-328C-F884F702E76A}"/>
              </a:ext>
            </a:extLst>
          </p:cNvPr>
          <p:cNvSpPr txBox="1"/>
          <p:nvPr/>
        </p:nvSpPr>
        <p:spPr>
          <a:xfrm>
            <a:off x="683568" y="692696"/>
            <a:ext cx="723900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350645" algn="l"/>
                <a:tab pos="1371600" algn="l"/>
              </a:tabLst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ภาพกิจกรรมการฝึกอบรม</a:t>
            </a:r>
          </a:p>
          <a:p>
            <a:pPr marL="0" marR="0" lvl="0" indent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350645" algn="l"/>
                <a:tab pos="1371600" algn="l"/>
              </a:tabLst>
              <a:defRPr/>
            </a:pPr>
            <a:endParaRPr kumimoji="0" lang="th-TH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IT๙" panose="020B0500040200020003" pitchFamily="34" charset="-34"/>
              <a:ea typeface="Cordia New" panose="020B0304020202020204" pitchFamily="34" charset="-34"/>
              <a:cs typeface="TH SarabunIT๙" panose="020B0500040200020003" pitchFamily="34" charset="-34"/>
            </a:endParaRPr>
          </a:p>
          <a:p>
            <a:pPr marL="0" marR="0" lvl="0" indent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350645" algn="l"/>
                <a:tab pos="1371600" algn="l"/>
              </a:tabLst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IT๙" panose="020B0500040200020003" pitchFamily="34" charset="-34"/>
              <a:ea typeface="Cordia New" panose="020B0304020202020204" pitchFamily="34" charset="-34"/>
              <a:cs typeface="TH SarabunIT๙" panose="020B0500040200020003" pitchFamily="34" charset="-34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4E4AD7C-245B-69DE-B63C-DF6A29B4F9B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504" y="1638118"/>
            <a:ext cx="4305496" cy="322985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BCD75F1-7DA7-8527-318A-C8E6A6CF66A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2168" y="1638118"/>
            <a:ext cx="4305497" cy="3229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2160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533400" y="1560576"/>
            <a:ext cx="8245093" cy="52640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PSK"/>
              <a:ea typeface="+mn-ea"/>
              <a:cs typeface="TH SarabunPSK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/>
                <a:ea typeface="+mn-ea"/>
                <a:cs typeface="TH SarabunPSK"/>
              </a:rPr>
              <a:t>   </a:t>
            </a:r>
            <a:endParaRPr kumimoji="0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527795" y="6415430"/>
            <a:ext cx="81280" cy="19939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-235" normalizeH="0" baseline="0" noProof="0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9</a:t>
            </a: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8E5E50-7DBB-7013-328C-F884F702E76A}"/>
              </a:ext>
            </a:extLst>
          </p:cNvPr>
          <p:cNvSpPr txBox="1"/>
          <p:nvPr/>
        </p:nvSpPr>
        <p:spPr>
          <a:xfrm>
            <a:off x="1329435" y="736851"/>
            <a:ext cx="723900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350645" algn="l"/>
                <a:tab pos="1371600" algn="l"/>
              </a:tabLst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ภาพกิจกรรมการฝึกอบรม </a:t>
            </a:r>
          </a:p>
          <a:p>
            <a:pPr marL="0" marR="0" lvl="0" indent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350645" algn="l"/>
                <a:tab pos="1371600" algn="l"/>
              </a:tabLst>
              <a:defRPr/>
            </a:pPr>
            <a:endParaRPr kumimoji="0" lang="th-TH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IT๙" panose="020B0500040200020003" pitchFamily="34" charset="-34"/>
              <a:ea typeface="Cordia New" panose="020B0304020202020204" pitchFamily="34" charset="-34"/>
              <a:cs typeface="TH SarabunIT๙" panose="020B0500040200020003" pitchFamily="34" charset="-34"/>
            </a:endParaRPr>
          </a:p>
          <a:p>
            <a:pPr marL="0" marR="0" lvl="0" indent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350645" algn="l"/>
                <a:tab pos="1371600" algn="l"/>
              </a:tabLst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IT๙" panose="020B0500040200020003" pitchFamily="34" charset="-34"/>
              <a:ea typeface="Cordia New" panose="020B0304020202020204" pitchFamily="34" charset="-34"/>
              <a:cs typeface="TH SarabunIT๙" panose="020B0500040200020003" pitchFamily="34" charset="-34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78C3B2C0-640F-BF99-F830-072657FA42D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5082" y="1231819"/>
            <a:ext cx="3505200" cy="467254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DE44FF7-F587-7B51-1A4F-E98043FD1B9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937" y="1950929"/>
            <a:ext cx="4570969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6706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533400" y="1560576"/>
            <a:ext cx="8245093" cy="52640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PSK"/>
              <a:ea typeface="+mn-ea"/>
              <a:cs typeface="TH SarabunPSK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/>
                <a:ea typeface="+mn-ea"/>
                <a:cs typeface="TH SarabunPSK"/>
              </a:rPr>
              <a:t>   </a:t>
            </a:r>
            <a:endParaRPr kumimoji="0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527795" y="6415430"/>
            <a:ext cx="81280" cy="19939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-235" normalizeH="0" baseline="0" noProof="0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9</a:t>
            </a: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8E5E50-7DBB-7013-328C-F884F702E76A}"/>
              </a:ext>
            </a:extLst>
          </p:cNvPr>
          <p:cNvSpPr txBox="1"/>
          <p:nvPr/>
        </p:nvSpPr>
        <p:spPr>
          <a:xfrm>
            <a:off x="827584" y="868078"/>
            <a:ext cx="723900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350645" algn="l"/>
                <a:tab pos="1371600" algn="l"/>
              </a:tabLst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ภาพกิจกรรมการฝึกอบรม </a:t>
            </a:r>
          </a:p>
          <a:p>
            <a:pPr marL="0" marR="0" lvl="0" indent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350645" algn="l"/>
                <a:tab pos="1371600" algn="l"/>
              </a:tabLst>
              <a:defRPr/>
            </a:pPr>
            <a:endParaRPr kumimoji="0" lang="th-TH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IT๙" panose="020B0500040200020003" pitchFamily="34" charset="-34"/>
              <a:ea typeface="Cordia New" panose="020B0304020202020204" pitchFamily="34" charset="-34"/>
              <a:cs typeface="TH SarabunIT๙" panose="020B0500040200020003" pitchFamily="34" charset="-34"/>
            </a:endParaRPr>
          </a:p>
          <a:p>
            <a:pPr marL="0" marR="0" lvl="0" indent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350645" algn="l"/>
                <a:tab pos="1371600" algn="l"/>
              </a:tabLst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IT๙" panose="020B0500040200020003" pitchFamily="34" charset="-34"/>
              <a:ea typeface="Cordia New" panose="020B0304020202020204" pitchFamily="34" charset="-34"/>
              <a:cs typeface="TH SarabunIT๙" panose="020B0500040200020003" pitchFamily="34" charset="-34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2BE8ED6-16AB-D386-27A8-FBCC7D3D27C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038" y="1790853"/>
            <a:ext cx="7281924" cy="3276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4938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กล่องข้อความ 1"/>
          <p:cNvSpPr txBox="1"/>
          <p:nvPr/>
        </p:nvSpPr>
        <p:spPr>
          <a:xfrm>
            <a:off x="611560" y="764704"/>
            <a:ext cx="806489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สวัสดิการของผู้รับการฝึก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70C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 </a:t>
            </a:r>
            <a:r>
              <a:rPr lang="th-TH" sz="36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มีชุดสำหรับฝึกงาน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th-TH" sz="36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  มีหอพักสำหรับผู้อยู่บ้านไกล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th-TH" sz="36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  เงินอุดหนุนค่าอาหาร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th-TH" sz="36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  เงินสงเคราะห์ครอบครัว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th-TH" sz="36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  จัดหาตำแหน่งงานสำหรับผู้ประสงค์ทำงานใน   </a:t>
            </a:r>
          </a:p>
          <a:p>
            <a:r>
              <a:rPr lang="th-TH" sz="36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       สถานประกอบกิจการ</a:t>
            </a:r>
          </a:p>
          <a:p>
            <a:endParaRPr lang="th-TH" sz="3600" b="1" dirty="0"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509042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ชื่อเรื่อง 1">
            <a:extLst>
              <a:ext uri="{FF2B5EF4-FFF2-40B4-BE49-F238E27FC236}">
                <a16:creationId xmlns:a16="http://schemas.microsoft.com/office/drawing/2014/main" id="{E8091AFF-1E96-9371-39EC-6761E59BB7B7}"/>
              </a:ext>
            </a:extLst>
          </p:cNvPr>
          <p:cNvSpPr>
            <a:spLocks noGrp="1"/>
          </p:cNvSpPr>
          <p:nvPr/>
        </p:nvSpPr>
        <p:spPr bwMode="auto">
          <a:xfrm>
            <a:off x="881843" y="476672"/>
            <a:ext cx="7524329" cy="2304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ngsana New" pitchFamily="18" charset="-34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ngsana New" pitchFamily="18" charset="-34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ngsana New" pitchFamily="18" charset="-34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ngsana New" pitchFamily="18" charset="-34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ngsana New" pitchFamily="18" charset="-34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ngsana New" pitchFamily="18" charset="-34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ngsana New" pitchFamily="18" charset="-34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>
              <a:defRPr/>
            </a:pPr>
            <a:r>
              <a:rPr lang="en-US" sz="8000" b="1" dirty="0">
                <a:solidFill>
                  <a:srgbClr val="C00000"/>
                </a:solidFill>
                <a:latin typeface="TH SarabunIT๙" panose="020B0500040200020003" pitchFamily="34" charset="-34"/>
                <a:cs typeface="+mn-cs"/>
              </a:rPr>
              <a:t>Questions</a:t>
            </a:r>
            <a:r>
              <a:rPr lang="en-US" sz="8000" b="1" dirty="0">
                <a:latin typeface="TH SarabunIT๙" panose="020B0500040200020003" pitchFamily="34" charset="-34"/>
                <a:cs typeface="+mn-cs"/>
              </a:rPr>
              <a:t> </a:t>
            </a:r>
            <a:r>
              <a:rPr lang="en-US" sz="8000" b="1" dirty="0">
                <a:solidFill>
                  <a:srgbClr val="0070C0"/>
                </a:solidFill>
                <a:latin typeface="TH SarabunIT๙" panose="020B0500040200020003" pitchFamily="34" charset="-34"/>
                <a:cs typeface="+mn-cs"/>
              </a:rPr>
              <a:t>&amp;</a:t>
            </a:r>
            <a:r>
              <a:rPr lang="en-US" sz="8000" b="1" dirty="0">
                <a:latin typeface="TH SarabunIT๙" panose="020B0500040200020003" pitchFamily="34" charset="-34"/>
                <a:cs typeface="+mn-cs"/>
              </a:rPr>
              <a:t> </a:t>
            </a:r>
            <a:r>
              <a:rPr lang="en-US" sz="8000" b="1" dirty="0">
                <a:solidFill>
                  <a:srgbClr val="0000CC"/>
                </a:solidFill>
                <a:latin typeface="TH SarabunIT๙" panose="020B0500040200020003" pitchFamily="34" charset="-34"/>
                <a:cs typeface="+mn-cs"/>
              </a:rPr>
              <a:t>Answers</a:t>
            </a:r>
            <a:endParaRPr lang="th-TH" sz="8000" b="1" dirty="0">
              <a:solidFill>
                <a:srgbClr val="0000CC"/>
              </a:solidFill>
              <a:latin typeface="TH SarabunIT๙" panose="020B0500040200020003" pitchFamily="34" charset="-34"/>
              <a:cs typeface="+mn-cs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7031EF5A-7955-A877-ADEF-25CCFEBFE69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2610989"/>
            <a:ext cx="1728192" cy="1636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78209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ชื่อเรื่อง 1">
            <a:extLst>
              <a:ext uri="{FF2B5EF4-FFF2-40B4-BE49-F238E27FC236}">
                <a16:creationId xmlns:a16="http://schemas.microsoft.com/office/drawing/2014/main" id="{E8091AFF-1E96-9371-39EC-6761E59BB7B7}"/>
              </a:ext>
            </a:extLst>
          </p:cNvPr>
          <p:cNvSpPr>
            <a:spLocks noGrp="1"/>
          </p:cNvSpPr>
          <p:nvPr/>
        </p:nvSpPr>
        <p:spPr bwMode="auto">
          <a:xfrm>
            <a:off x="881843" y="476672"/>
            <a:ext cx="7524329" cy="2304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ngsana New" pitchFamily="18" charset="-34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ngsana New" pitchFamily="18" charset="-34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ngsana New" pitchFamily="18" charset="-34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ngsana New" pitchFamily="18" charset="-34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ngsana New" pitchFamily="18" charset="-34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ngsana New" pitchFamily="18" charset="-34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ngsana New" pitchFamily="18" charset="-34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>
              <a:defRPr/>
            </a:pPr>
            <a:endParaRPr lang="th-TH" sz="8000" b="1" dirty="0">
              <a:solidFill>
                <a:srgbClr val="0000CC"/>
              </a:solidFill>
              <a:latin typeface="TH SarabunIT๙" panose="020B0500040200020003" pitchFamily="34" charset="-34"/>
              <a:cs typeface="+mn-cs"/>
            </a:endParaRPr>
          </a:p>
        </p:txBody>
      </p:sp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228E5AA7-6ED2-B43B-54B0-34718DC25687}"/>
              </a:ext>
            </a:extLst>
          </p:cNvPr>
          <p:cNvSpPr>
            <a:spLocks noGrp="1"/>
          </p:cNvSpPr>
          <p:nvPr/>
        </p:nvSpPr>
        <p:spPr bwMode="auto">
          <a:xfrm>
            <a:off x="-10997" y="548680"/>
            <a:ext cx="9144000" cy="2449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ngsana New" pitchFamily="18" charset="-34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ngsana New" pitchFamily="18" charset="-34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ngsana New" pitchFamily="18" charset="-34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ngsana New" pitchFamily="18" charset="-34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ngsana New" pitchFamily="18" charset="-34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ngsana New" pitchFamily="18" charset="-34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ngsana New" pitchFamily="18" charset="-34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r>
              <a:rPr lang="th-TH" altLang="th-TH" sz="12500" b="1" dirty="0">
                <a:solidFill>
                  <a:srgbClr val="0000CC"/>
                </a:solidFill>
              </a:rPr>
              <a:t>ขอบคุณ</a:t>
            </a:r>
          </a:p>
        </p:txBody>
      </p:sp>
      <p:sp>
        <p:nvSpPr>
          <p:cNvPr id="5" name="ตัวแทนเนื้อหา 2">
            <a:extLst>
              <a:ext uri="{FF2B5EF4-FFF2-40B4-BE49-F238E27FC236}">
                <a16:creationId xmlns:a16="http://schemas.microsoft.com/office/drawing/2014/main" id="{C2719BD3-D939-03B3-58D9-6AC84310F414}"/>
              </a:ext>
            </a:extLst>
          </p:cNvPr>
          <p:cNvSpPr>
            <a:spLocks noGrp="1"/>
          </p:cNvSpPr>
          <p:nvPr/>
        </p:nvSpPr>
        <p:spPr bwMode="auto">
          <a:xfrm>
            <a:off x="-324544" y="2564904"/>
            <a:ext cx="9144000" cy="195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44450" indent="0" algn="ctr">
              <a:buFontTx/>
              <a:buNone/>
            </a:pPr>
            <a:r>
              <a:rPr lang="th-TH" altLang="th-TH" sz="10400" b="1" dirty="0"/>
              <a:t> </a:t>
            </a:r>
            <a:r>
              <a:rPr lang="th-TH" altLang="th-TH" sz="10400" b="1" dirty="0">
                <a:solidFill>
                  <a:srgbClr val="C00000"/>
                </a:solidFill>
              </a:rPr>
              <a:t>สวัสดี</a:t>
            </a:r>
          </a:p>
        </p:txBody>
      </p:sp>
      <p:pic>
        <p:nvPicPr>
          <p:cNvPr id="6" name="Picture 1">
            <a:extLst>
              <a:ext uri="{FF2B5EF4-FFF2-40B4-BE49-F238E27FC236}">
                <a16:creationId xmlns:a16="http://schemas.microsoft.com/office/drawing/2014/main" id="{36E8224D-3075-8E3D-BA17-F093C7FE48D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3360" y="3859808"/>
            <a:ext cx="2647950" cy="1724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17337"/>
      </p:ext>
    </p:extLst>
  </p:cSld>
  <p:clrMapOvr>
    <a:masterClrMapping/>
  </p:clrMapOvr>
</p:sld>
</file>

<file path=ppt/theme/theme1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849</TotalTime>
  <Words>2430</Words>
  <Application>Microsoft Office PowerPoint</Application>
  <PresentationFormat>On-screen Show (4:3)</PresentationFormat>
  <Paragraphs>218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30</vt:i4>
      </vt:variant>
    </vt:vector>
  </HeadingPairs>
  <TitlesOfParts>
    <vt:vector size="38" baseType="lpstr">
      <vt:lpstr>Arial</vt:lpstr>
      <vt:lpstr>Calibri</vt:lpstr>
      <vt:lpstr>Cordia New</vt:lpstr>
      <vt:lpstr>TH SarabunIT๙</vt:lpstr>
      <vt:lpstr>TH SarabunPSK</vt:lpstr>
      <vt:lpstr>Wingdings</vt:lpstr>
      <vt:lpstr>ชุดรูปแบบของ Office</vt:lpstr>
      <vt:lpstr>Office Theme</vt:lpstr>
      <vt:lpstr>การดำเนินการฝึกอบรม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ภาพนิ่ง 1</dc:title>
  <dc:creator>Windows User</dc:creator>
  <cp:lastModifiedBy>นวิมล วงศ์กุลวิจิตร</cp:lastModifiedBy>
  <cp:revision>48</cp:revision>
  <cp:lastPrinted>2019-11-05T07:09:09Z</cp:lastPrinted>
  <dcterms:created xsi:type="dcterms:W3CDTF">2019-10-16T08:15:16Z</dcterms:created>
  <dcterms:modified xsi:type="dcterms:W3CDTF">2022-12-07T12:17:15Z</dcterms:modified>
</cp:coreProperties>
</file>